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9"/>
  </p:notesMasterIdLst>
  <p:sldIdLst>
    <p:sldId id="256" r:id="rId2"/>
    <p:sldId id="257" r:id="rId3"/>
    <p:sldId id="263" r:id="rId4"/>
    <p:sldId id="258" r:id="rId5"/>
    <p:sldId id="264" r:id="rId6"/>
    <p:sldId id="275" r:id="rId7"/>
    <p:sldId id="276" r:id="rId8"/>
    <p:sldId id="277" r:id="rId9"/>
    <p:sldId id="278" r:id="rId10"/>
    <p:sldId id="279" r:id="rId11"/>
    <p:sldId id="265" r:id="rId12"/>
    <p:sldId id="280" r:id="rId13"/>
    <p:sldId id="270" r:id="rId14"/>
    <p:sldId id="281" r:id="rId15"/>
    <p:sldId id="273" r:id="rId16"/>
    <p:sldId id="272" r:id="rId17"/>
    <p:sldId id="282" r:id="rId18"/>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81" d="100"/>
          <a:sy n="81" d="100"/>
        </p:scale>
        <p:origin x="648" y="4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30544B-5B37-4390-9AB5-E1B3B7FC9E0B}" type="datetimeFigureOut">
              <a:rPr lang="zh-TW" altLang="en-US" smtClean="0"/>
              <a:t>2020/11/6</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F395E3-8701-43A7-BF4D-E26252A697FA}" type="slidenum">
              <a:rPr lang="zh-TW" altLang="en-US" smtClean="0"/>
              <a:t>‹#›</a:t>
            </a:fld>
            <a:endParaRPr lang="zh-TW" altLang="en-US"/>
          </a:p>
        </p:txBody>
      </p:sp>
    </p:spTree>
    <p:extLst>
      <p:ext uri="{BB962C8B-B14F-4D97-AF65-F5344CB8AC3E}">
        <p14:creationId xmlns:p14="http://schemas.microsoft.com/office/powerpoint/2010/main" val="24256479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a:t>
            </a:fld>
            <a:endParaRPr lang="zh-TW" altLang="en-US"/>
          </a:p>
        </p:txBody>
      </p:sp>
    </p:spTree>
    <p:extLst>
      <p:ext uri="{BB962C8B-B14F-4D97-AF65-F5344CB8AC3E}">
        <p14:creationId xmlns:p14="http://schemas.microsoft.com/office/powerpoint/2010/main" val="32052361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2</a:t>
            </a:fld>
            <a:endParaRPr lang="zh-TW" altLang="en-US"/>
          </a:p>
        </p:txBody>
      </p:sp>
    </p:spTree>
    <p:extLst>
      <p:ext uri="{BB962C8B-B14F-4D97-AF65-F5344CB8AC3E}">
        <p14:creationId xmlns:p14="http://schemas.microsoft.com/office/powerpoint/2010/main" val="16818044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3</a:t>
            </a:fld>
            <a:endParaRPr lang="zh-TW" altLang="en-US"/>
          </a:p>
        </p:txBody>
      </p:sp>
    </p:spTree>
    <p:extLst>
      <p:ext uri="{BB962C8B-B14F-4D97-AF65-F5344CB8AC3E}">
        <p14:creationId xmlns:p14="http://schemas.microsoft.com/office/powerpoint/2010/main" val="1546538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67A3A519-8A52-4BDD-9211-1C8A58154E68}" type="datetime1">
              <a:rPr lang="zh-TW" altLang="en-US" smtClean="0"/>
              <a:t>2020/11/6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044FB8EC-8959-441E-ADB3-308DB1B5389D}" type="slidenum">
              <a:rPr lang="zh-TW" altLang="en-US" smtClean="0"/>
              <a:t>‹#›</a:t>
            </a:fld>
            <a:endParaRPr lang="zh-TW"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3994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F9349DA1-5841-4617-9937-B37F95958C5D}" type="datetime1">
              <a:rPr lang="zh-TW" altLang="en-US" smtClean="0"/>
              <a:t>2020/11/6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845702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57A8E3B5-8749-4012-B107-7C3C6A8BFAB4}" type="datetime1">
              <a:rPr lang="zh-TW" altLang="en-US" smtClean="0"/>
              <a:t>2020/11/6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908915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5CFF7494-9D27-49D6-9351-67B65D29E31D}" type="datetime1">
              <a:rPr lang="zh-TW" altLang="en-US" smtClean="0"/>
              <a:t>2020/11/6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2299550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D0D1E7D5-0976-4796-9765-58105D376875}" type="datetime1">
              <a:rPr lang="zh-TW" altLang="en-US" smtClean="0"/>
              <a:t>2020/11/6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044FB8EC-8959-441E-ADB3-308DB1B5389D}" type="slidenum">
              <a:rPr lang="zh-TW" altLang="en-US" smtClean="0"/>
              <a:t>‹#›</a:t>
            </a:fld>
            <a:endParaRPr lang="zh-TW"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5017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16DE8285-DCD1-4876-AAE7-3BD57981D6D5}" type="datetime1">
              <a:rPr lang="zh-TW" altLang="en-US" smtClean="0"/>
              <a:t>2020/11/6</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2989038292"/>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1097280" y="2582334"/>
            <a:ext cx="4937760" cy="33782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6217920" y="2582334"/>
            <a:ext cx="4937760" cy="33782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29E1D2D1-AF21-4212-8A69-8758931022CC}" type="datetime1">
              <a:rPr lang="zh-TW" altLang="en-US" smtClean="0"/>
              <a:t>2020/11/6</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67579359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FCC5EB76-F1B5-49C4-8E51-AFF1AAFCC4AF}" type="datetime1">
              <a:rPr lang="zh-TW" altLang="en-US" smtClean="0"/>
              <a:t>2020/11/6</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4003187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7BB382C-97CE-4A72-AC42-25D7B4704D47}" type="datetime1">
              <a:rPr lang="zh-TW" altLang="en-US" smtClean="0"/>
              <a:t>2020/11/6</a:t>
            </a:fld>
            <a:endParaRPr lang="zh-TW"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zh-TW" altLang="en-US"/>
          </a:p>
        </p:txBody>
      </p:sp>
      <p:sp>
        <p:nvSpPr>
          <p:cNvPr id="9" name="Slide Number Placeholder 8"/>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2894420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TW" altLang="en-US" smtClean="0"/>
              <a:t>按一下以編輯母片標題樣式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F429AE0-5A57-44D9-B3EE-4EBE583EDB38}" type="datetime1">
              <a:rPr lang="zh-TW" altLang="en-US" smtClean="0"/>
              <a:t>2020/11/6</a:t>
            </a:fld>
            <a:endParaRPr lang="zh-TW"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zh-TW"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2124973287"/>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044B9DE8-5D67-4396-BF3F-11F17130E7B9}" type="datetime1">
              <a:rPr lang="zh-TW" altLang="en-US" smtClean="0"/>
              <a:t>2020/11/6</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564814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5F964E6-7141-459D-BBC2-C54153996826}" type="datetime1">
              <a:rPr lang="zh-TW" altLang="en-US" smtClean="0"/>
              <a:t>2020/11/6</a:t>
            </a:fld>
            <a:endParaRPr lang="zh-TW"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zh-TW"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44FB8EC-8959-441E-ADB3-308DB1B5389D}" type="slidenum">
              <a:rPr lang="zh-TW" altLang="en-US" smtClean="0"/>
              <a:t>‹#›</a:t>
            </a:fld>
            <a:endParaRPr lang="zh-TW"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002529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www.sciencedirect.com/science/article/pii/S0003687016301429#!"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vineyardgazette.com/" TargetMode="External"/><Relationship Id="rId2" Type="http://schemas.openxmlformats.org/officeDocument/2006/relationships/hyperlink" Target="http://dec.ny.gov/press" TargetMode="External"/><Relationship Id="rId1" Type="http://schemas.openxmlformats.org/officeDocument/2006/relationships/slideLayout" Target="../slideLayouts/slideLayout3.xml"/><Relationship Id="rId5" Type="http://schemas.openxmlformats.org/officeDocument/2006/relationships/hyperlink" Target="http://newsoftheweird.com/" TargetMode="External"/><Relationship Id="rId4" Type="http://schemas.openxmlformats.org/officeDocument/2006/relationships/hyperlink" Target="http://telegraph.co.uk/"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725865" y="867266"/>
            <a:ext cx="10350630" cy="2303332"/>
          </a:xfrm>
          <a:ln w="38100">
            <a:solidFill>
              <a:schemeClr val="accent6">
                <a:lumMod val="75000"/>
              </a:schemeClr>
            </a:solidFill>
          </a:ln>
        </p:spPr>
        <p:txBody>
          <a:bodyPr>
            <a:normAutofit/>
          </a:bodyPr>
          <a:lstStyle/>
          <a:p>
            <a:pPr>
              <a:lnSpc>
                <a:spcPct val="130000"/>
              </a:lnSpc>
            </a:pPr>
            <a:r>
              <a:rPr lang="en-US" altLang="zh-TW" sz="3600" dirty="0" smtClean="0"/>
              <a:t>Distraction </a:t>
            </a:r>
            <a:r>
              <a:rPr lang="en-US" altLang="zh-TW" sz="3600" dirty="0"/>
              <a:t>and task engagement How interesting and boring information impact driving performance and subjective and physiological responses</a:t>
            </a:r>
            <a:endParaRPr lang="zh-TW" altLang="en-US" sz="3600" b="1" dirty="0"/>
          </a:p>
        </p:txBody>
      </p:sp>
      <p:sp>
        <p:nvSpPr>
          <p:cNvPr id="3" name="副標題 2"/>
          <p:cNvSpPr>
            <a:spLocks noGrp="1"/>
          </p:cNvSpPr>
          <p:nvPr>
            <p:ph type="subTitle" idx="1"/>
          </p:nvPr>
        </p:nvSpPr>
        <p:spPr>
          <a:xfrm>
            <a:off x="914399" y="4058420"/>
            <a:ext cx="9879290" cy="1186778"/>
          </a:xfrm>
        </p:spPr>
        <p:txBody>
          <a:bodyPr>
            <a:normAutofit fontScale="85000" lnSpcReduction="10000"/>
          </a:bodyPr>
          <a:lstStyle/>
          <a:p>
            <a:pPr algn="l" fontAlgn="ctr"/>
            <a:r>
              <a:rPr lang="zh-TW" altLang="en-US" dirty="0"/>
              <a:t>作者</a:t>
            </a:r>
            <a:r>
              <a:rPr lang="en-US" altLang="zh-TW" dirty="0" smtClean="0"/>
              <a:t>:</a:t>
            </a:r>
            <a:r>
              <a:rPr lang="zh-TW" altLang="en-US" dirty="0" smtClean="0"/>
              <a:t> </a:t>
            </a:r>
            <a:r>
              <a:rPr lang="nn-NO" altLang="zh-TW" dirty="0" smtClean="0"/>
              <a:t>J.HorreyaMary </a:t>
            </a:r>
            <a:r>
              <a:rPr lang="en-US" altLang="zh-TW" dirty="0"/>
              <a:t>,</a:t>
            </a:r>
            <a:r>
              <a:rPr lang="en-US" altLang="zh-TW" dirty="0">
                <a:hlinkClick r:id="rId3"/>
              </a:rPr>
              <a:t> </a:t>
            </a:r>
            <a:r>
              <a:rPr lang="en-US" altLang="zh-TW" dirty="0" smtClean="0"/>
              <a:t>Mary </a:t>
            </a:r>
            <a:r>
              <a:rPr lang="en-US" altLang="zh-TW" dirty="0" err="1" smtClean="0"/>
              <a:t>F.Lesch</a:t>
            </a:r>
            <a:r>
              <a:rPr lang="en-US" altLang="zh-TW" dirty="0" smtClean="0"/>
              <a:t>,</a:t>
            </a:r>
            <a:r>
              <a:rPr lang="en-US" altLang="zh-TW" dirty="0"/>
              <a:t> </a:t>
            </a:r>
            <a:r>
              <a:rPr lang="en-US" altLang="zh-TW" dirty="0" err="1" smtClean="0"/>
              <a:t>AngelaGarabet</a:t>
            </a:r>
            <a:r>
              <a:rPr lang="en-US" altLang="zh-TW" dirty="0"/>
              <a:t> ,</a:t>
            </a:r>
            <a:r>
              <a:rPr lang="en-US" altLang="zh-TW" dirty="0">
                <a:hlinkClick r:id="rId3"/>
              </a:rPr>
              <a:t> </a:t>
            </a:r>
            <a:r>
              <a:rPr lang="en-US" altLang="zh-TW" dirty="0" err="1" smtClean="0"/>
              <a:t>LucindaSimmons</a:t>
            </a:r>
            <a:r>
              <a:rPr lang="en-US" altLang="zh-TW" dirty="0"/>
              <a:t> , </a:t>
            </a:r>
            <a:r>
              <a:rPr lang="en-US" altLang="zh-TW" dirty="0" err="1" smtClean="0"/>
              <a:t>Rammohan</a:t>
            </a:r>
            <a:r>
              <a:rPr lang="en-US" altLang="zh-TW" dirty="0" smtClean="0"/>
              <a:t> </a:t>
            </a:r>
            <a:r>
              <a:rPr lang="en-US" altLang="zh-TW" dirty="0" err="1" smtClean="0"/>
              <a:t>Maikala</a:t>
            </a:r>
            <a:endParaRPr lang="en-US" altLang="zh-TW" dirty="0"/>
          </a:p>
          <a:p>
            <a:pPr algn="l" fontAlgn="ctr"/>
            <a:r>
              <a:rPr lang="zh-TW" altLang="en-US" dirty="0" smtClean="0"/>
              <a:t>期刊</a:t>
            </a:r>
            <a:r>
              <a:rPr lang="en-US" altLang="zh-TW" dirty="0" smtClean="0"/>
              <a:t>:</a:t>
            </a:r>
            <a:r>
              <a:rPr lang="en-US" altLang="zh-TW" dirty="0"/>
              <a:t>Applied </a:t>
            </a:r>
            <a:r>
              <a:rPr lang="en-US" altLang="zh-TW" dirty="0" smtClean="0"/>
              <a:t>Ergonomics Volume </a:t>
            </a:r>
            <a:r>
              <a:rPr lang="en-US" altLang="zh-TW" dirty="0"/>
              <a:t>58, January 2017, Pages 342-348</a:t>
            </a:r>
          </a:p>
          <a:p>
            <a:pPr algn="l" fontAlgn="ctr"/>
            <a:endParaRPr lang="en-US" altLang="zh-TW" dirty="0"/>
          </a:p>
        </p:txBody>
      </p:sp>
      <p:sp>
        <p:nvSpPr>
          <p:cNvPr id="7" name="投影片編號版面配置區 6"/>
          <p:cNvSpPr>
            <a:spLocks noGrp="1"/>
          </p:cNvSpPr>
          <p:nvPr>
            <p:ph type="sldNum" sz="quarter" idx="12"/>
          </p:nvPr>
        </p:nvSpPr>
        <p:spPr/>
        <p:txBody>
          <a:bodyPr/>
          <a:lstStyle/>
          <a:p>
            <a:fld id="{044FB8EC-8959-441E-ADB3-308DB1B5389D}" type="slidenum">
              <a:rPr lang="zh-TW" altLang="en-US" smtClean="0"/>
              <a:t>1</a:t>
            </a:fld>
            <a:endParaRPr lang="zh-TW" altLang="en-US"/>
          </a:p>
        </p:txBody>
      </p:sp>
      <p:sp>
        <p:nvSpPr>
          <p:cNvPr id="4" name="矩形 3"/>
          <p:cNvSpPr/>
          <p:nvPr/>
        </p:nvSpPr>
        <p:spPr>
          <a:xfrm>
            <a:off x="914400" y="5549713"/>
            <a:ext cx="7696199" cy="415370"/>
          </a:xfrm>
          <a:prstGeom prst="rect">
            <a:avLst/>
          </a:prstGeom>
        </p:spPr>
        <p:txBody>
          <a:bodyPr wrap="square">
            <a:spAutoFit/>
          </a:bodyPr>
          <a:lstStyle/>
          <a:p>
            <a:pPr>
              <a:lnSpc>
                <a:spcPct val="130000"/>
              </a:lnSpc>
            </a:pPr>
            <a:r>
              <a:rPr lang="zh-TW" altLang="en-US" b="0" i="0" dirty="0" smtClean="0">
                <a:solidFill>
                  <a:srgbClr val="505050"/>
                </a:solidFill>
                <a:effectLst/>
                <a:latin typeface="微軟正黑體" panose="020B0604030504040204" pitchFamily="34" charset="-120"/>
                <a:ea typeface="微軟正黑體" panose="020B0604030504040204" pitchFamily="34" charset="-120"/>
              </a:rPr>
              <a:t>關鍵詞</a:t>
            </a:r>
            <a:r>
              <a:rPr lang="en-US" altLang="zh-TW" b="0" i="0" dirty="0" smtClean="0">
                <a:solidFill>
                  <a:srgbClr val="505050"/>
                </a:solidFill>
                <a:effectLst/>
                <a:latin typeface="微軟正黑體" panose="020B0604030504040204" pitchFamily="34" charset="-120"/>
                <a:ea typeface="微軟正黑體" panose="020B0604030504040204" pitchFamily="34" charset="-120"/>
              </a:rPr>
              <a:t>:</a:t>
            </a:r>
            <a:r>
              <a:rPr lang="zh-TW" altLang="en-US" dirty="0">
                <a:solidFill>
                  <a:srgbClr val="2E2E2E"/>
                </a:solidFill>
                <a:latin typeface="微軟正黑體" panose="020B0604030504040204" pitchFamily="34" charset="-120"/>
                <a:ea typeface="微軟正黑體" panose="020B0604030504040204" pitchFamily="34" charset="-120"/>
              </a:rPr>
              <a:t>駕駛員分心任務投入</a:t>
            </a:r>
            <a:r>
              <a:rPr lang="en-US" altLang="zh-TW" dirty="0" smtClean="0">
                <a:solidFill>
                  <a:srgbClr val="2E2E2E"/>
                </a:solidFill>
                <a:latin typeface="微軟正黑體" panose="020B0604030504040204" pitchFamily="34" charset="-120"/>
                <a:ea typeface="微軟正黑體" panose="020B0604030504040204" pitchFamily="34" charset="-120"/>
              </a:rPr>
              <a:t>/</a:t>
            </a:r>
            <a:r>
              <a:rPr lang="zh-TW" altLang="en-US" dirty="0" smtClean="0">
                <a:solidFill>
                  <a:srgbClr val="2E2E2E"/>
                </a:solidFill>
                <a:latin typeface="微軟正黑體" panose="020B0604030504040204" pitchFamily="34" charset="-120"/>
                <a:ea typeface="微軟正黑體" panose="020B0604030504040204" pitchFamily="34" charset="-120"/>
              </a:rPr>
              <a:t>有趣、腦</a:t>
            </a:r>
            <a:r>
              <a:rPr lang="zh-TW" altLang="en-US" dirty="0">
                <a:solidFill>
                  <a:srgbClr val="2E2E2E"/>
                </a:solidFill>
                <a:latin typeface="微軟正黑體" panose="020B0604030504040204" pitchFamily="34" charset="-120"/>
                <a:ea typeface="微軟正黑體" panose="020B0604030504040204" pitchFamily="34" charset="-120"/>
              </a:rPr>
              <a:t>血</a:t>
            </a:r>
            <a:r>
              <a:rPr lang="zh-TW" altLang="en-US" dirty="0" smtClean="0">
                <a:solidFill>
                  <a:srgbClr val="2E2E2E"/>
                </a:solidFill>
                <a:latin typeface="微軟正黑體" panose="020B0604030504040204" pitchFamily="34" charset="-120"/>
                <a:ea typeface="微軟正黑體" panose="020B0604030504040204" pitchFamily="34" charset="-120"/>
              </a:rPr>
              <a:t>氧、心率、眼</a:t>
            </a:r>
            <a:r>
              <a:rPr lang="zh-TW" altLang="en-US" dirty="0">
                <a:solidFill>
                  <a:srgbClr val="2E2E2E"/>
                </a:solidFill>
                <a:latin typeface="微軟正黑體" panose="020B0604030504040204" pitchFamily="34" charset="-120"/>
                <a:ea typeface="微軟正黑體" panose="020B0604030504040204" pitchFamily="34" charset="-120"/>
              </a:rPr>
              <a:t>動</a:t>
            </a:r>
            <a:r>
              <a:rPr lang="zh-TW" altLang="en-US" dirty="0" smtClean="0">
                <a:solidFill>
                  <a:srgbClr val="2E2E2E"/>
                </a:solidFill>
                <a:latin typeface="微軟正黑體" panose="020B0604030504040204" pitchFamily="34" charset="-120"/>
                <a:ea typeface="微軟正黑體" panose="020B0604030504040204" pitchFamily="34" charset="-120"/>
              </a:rPr>
              <a:t>儀、駕駛</a:t>
            </a:r>
            <a:r>
              <a:rPr lang="zh-TW" altLang="en-US" dirty="0">
                <a:solidFill>
                  <a:srgbClr val="2E2E2E"/>
                </a:solidFill>
                <a:latin typeface="微軟正黑體" panose="020B0604030504040204" pitchFamily="34" charset="-120"/>
                <a:ea typeface="微軟正黑體" panose="020B0604030504040204" pitchFamily="34" charset="-120"/>
              </a:rPr>
              <a:t>表現</a:t>
            </a:r>
            <a:endParaRPr lang="zh-TW" altLang="en-US" b="0" i="0" dirty="0">
              <a:solidFill>
                <a:srgbClr val="2E2E2E"/>
              </a:solidFill>
              <a:effectLst/>
              <a:latin typeface="微軟正黑體" panose="020B0604030504040204" pitchFamily="34" charset="-120"/>
              <a:ea typeface="微軟正黑體" panose="020B0604030504040204" pitchFamily="34" charset="-120"/>
            </a:endParaRPr>
          </a:p>
        </p:txBody>
      </p:sp>
      <p:sp>
        <p:nvSpPr>
          <p:cNvPr id="5" name="矩形 4"/>
          <p:cNvSpPr/>
          <p:nvPr/>
        </p:nvSpPr>
        <p:spPr>
          <a:xfrm>
            <a:off x="9539924" y="5496073"/>
            <a:ext cx="2507529" cy="923330"/>
          </a:xfrm>
          <a:prstGeom prst="rect">
            <a:avLst/>
          </a:prstGeom>
        </p:spPr>
        <p:txBody>
          <a:bodyPr wrap="square">
            <a:spAutoFit/>
          </a:bodyPr>
          <a:lstStyle/>
          <a:p>
            <a:pPr>
              <a:lnSpc>
                <a:spcPct val="150000"/>
              </a:lnSpc>
            </a:pPr>
            <a:r>
              <a:rPr lang="zh-TW" altLang="en-US" dirty="0" smtClean="0">
                <a:latin typeface="微軟正黑體" panose="020B0604030504040204" pitchFamily="34" charset="-120"/>
                <a:ea typeface="微軟正黑體" panose="020B0604030504040204" pitchFamily="34" charset="-120"/>
                <a:cs typeface="Times New Roman" panose="02020603050405020304" pitchFamily="18" charset="0"/>
              </a:rPr>
              <a:t>指導教</a:t>
            </a:r>
            <a:r>
              <a:rPr lang="zh-TW" altLang="en-US" dirty="0">
                <a:latin typeface="微軟正黑體" panose="020B0604030504040204" pitchFamily="34" charset="-120"/>
                <a:ea typeface="微軟正黑體" panose="020B0604030504040204" pitchFamily="34" charset="-120"/>
                <a:cs typeface="Times New Roman" panose="02020603050405020304" pitchFamily="18" charset="0"/>
              </a:rPr>
              <a:t>授</a:t>
            </a:r>
            <a:r>
              <a:rPr lang="zh-TW" altLang="en-US" dirty="0" smtClean="0">
                <a:latin typeface="微軟正黑體" panose="020B0604030504040204" pitchFamily="34" charset="-120"/>
                <a:ea typeface="微軟正黑體" panose="020B0604030504040204" pitchFamily="34" charset="-120"/>
                <a:cs typeface="Times New Roman" panose="02020603050405020304" pitchFamily="18" charset="0"/>
              </a:rPr>
              <a:t> 柳永青 教授</a:t>
            </a:r>
            <a:endParaRPr lang="en-US" altLang="zh-TW"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a:lnSpc>
                <a:spcPct val="150000"/>
              </a:lnSpc>
            </a:pPr>
            <a:r>
              <a:rPr lang="zh-TW" altLang="en-US" dirty="0" smtClean="0">
                <a:latin typeface="微軟正黑體" panose="020B0604030504040204" pitchFamily="34" charset="-120"/>
                <a:ea typeface="微軟正黑體" panose="020B0604030504040204" pitchFamily="34" charset="-120"/>
                <a:cs typeface="Times New Roman" panose="02020603050405020304" pitchFamily="18" charset="0"/>
              </a:rPr>
              <a:t>報告人 蔡</a:t>
            </a:r>
            <a:r>
              <a:rPr lang="zh-TW" altLang="en-US" dirty="0">
                <a:latin typeface="微軟正黑體" panose="020B0604030504040204" pitchFamily="34" charset="-120"/>
                <a:ea typeface="微軟正黑體" panose="020B0604030504040204" pitchFamily="34" charset="-120"/>
                <a:cs typeface="Times New Roman" panose="02020603050405020304" pitchFamily="18" charset="0"/>
              </a:rPr>
              <a:t>培</a:t>
            </a:r>
            <a:r>
              <a:rPr lang="zh-TW" altLang="en-US" dirty="0" smtClean="0">
                <a:latin typeface="微軟正黑體" panose="020B0604030504040204" pitchFamily="34" charset="-120"/>
                <a:ea typeface="微軟正黑體" panose="020B0604030504040204" pitchFamily="34" charset="-120"/>
                <a:cs typeface="Times New Roman" panose="02020603050405020304" pitchFamily="18" charset="0"/>
              </a:rPr>
              <a:t>詩</a:t>
            </a:r>
            <a:endParaRPr lang="zh-TW" altLang="en-US" dirty="0">
              <a:latin typeface="微軟正黑體" panose="020B0604030504040204" pitchFamily="34" charset="-12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23783341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File:Blonde fNIRS lady.jpg - Wikimedia Commo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67686" y="61185"/>
            <a:ext cx="3968685" cy="2645790"/>
          </a:xfrm>
          <a:prstGeom prst="rect">
            <a:avLst/>
          </a:prstGeom>
          <a:noFill/>
          <a:extLst>
            <a:ext uri="{909E8E84-426E-40DD-AFC4-6F175D3DCCD1}">
              <a14:hiddenFill xmlns:a14="http://schemas.microsoft.com/office/drawing/2010/main">
                <a:solidFill>
                  <a:srgbClr val="FFFFFF"/>
                </a:solidFill>
              </a14:hiddenFill>
            </a:ext>
          </a:extLst>
        </p:spPr>
      </p:pic>
      <p:sp>
        <p:nvSpPr>
          <p:cNvPr id="2" name="矩形 1"/>
          <p:cNvSpPr/>
          <p:nvPr/>
        </p:nvSpPr>
        <p:spPr>
          <a:xfrm>
            <a:off x="716436" y="2706975"/>
            <a:ext cx="10470037" cy="1664128"/>
          </a:xfrm>
          <a:prstGeom prst="rect">
            <a:avLst/>
          </a:prstGeom>
        </p:spPr>
        <p:txBody>
          <a:bodyPr vert="horz" lIns="91440" tIns="45720" rIns="91440" bIns="45720" rtlCol="0">
            <a:noAutofit/>
          </a:bodyPr>
          <a:lstStyle/>
          <a:p>
            <a:pPr marL="342900" indent="-342900">
              <a:lnSpc>
                <a:spcPct val="130000"/>
              </a:lnSpc>
              <a:spcBef>
                <a:spcPts val="1000"/>
              </a:spcBef>
              <a:buFont typeface="Arial" panose="020B0604020202020204" pitchFamily="34" charset="0"/>
              <a:buChar char="•"/>
            </a:pPr>
            <a:r>
              <a:rPr lang="zh-TW" altLang="en-US" sz="2400" dirty="0" smtClean="0">
                <a:latin typeface="微軟正黑體" panose="020B0604030504040204" pitchFamily="34" charset="-120"/>
                <a:ea typeface="微軟正黑體" panose="020B0604030504040204" pitchFamily="34" charset="-120"/>
              </a:rPr>
              <a:t>近</a:t>
            </a:r>
            <a:r>
              <a:rPr lang="zh-TW" altLang="en-US" sz="2400" dirty="0">
                <a:latin typeface="微軟正黑體" panose="020B0604030504040204" pitchFamily="34" charset="-120"/>
                <a:ea typeface="微軟正黑體" panose="020B0604030504040204" pitchFamily="34" charset="-120"/>
              </a:rPr>
              <a:t>紅外光譜儀（</a:t>
            </a:r>
            <a:r>
              <a:rPr lang="en-US" altLang="zh-TW" sz="2400" dirty="0">
                <a:latin typeface="微軟正黑體" panose="020B0604030504040204" pitchFamily="34" charset="-120"/>
                <a:ea typeface="微軟正黑體" panose="020B0604030504040204" pitchFamily="34" charset="-120"/>
              </a:rPr>
              <a:t>NIRS</a:t>
            </a:r>
            <a:r>
              <a:rPr lang="zh-TW" altLang="en-US" sz="2400" dirty="0">
                <a:latin typeface="微軟正黑體" panose="020B0604030504040204" pitchFamily="34" charset="-120"/>
                <a:ea typeface="微軟正黑體" panose="020B0604030504040204" pitchFamily="34" charset="-120"/>
              </a:rPr>
              <a:t>）系統（</a:t>
            </a:r>
            <a:r>
              <a:rPr lang="en-US" altLang="zh-TW" sz="2400" dirty="0">
                <a:latin typeface="微軟正黑體" panose="020B0604030504040204" pitchFamily="34" charset="-120"/>
                <a:ea typeface="微軟正黑體" panose="020B0604030504040204" pitchFamily="34" charset="-120"/>
              </a:rPr>
              <a:t>NIRO-300</a:t>
            </a:r>
            <a:r>
              <a:rPr lang="zh-TW" altLang="en-US" sz="2400" dirty="0">
                <a:latin typeface="微軟正黑體" panose="020B0604030504040204" pitchFamily="34" charset="-120"/>
                <a:ea typeface="微軟正黑體" panose="020B0604030504040204" pitchFamily="34" charset="-120"/>
              </a:rPr>
              <a:t>，日本濱松光電公司）</a:t>
            </a:r>
            <a:r>
              <a:rPr lang="zh-TW" altLang="en-US" sz="2400" dirty="0" smtClean="0">
                <a:latin typeface="微軟正黑體" panose="020B0604030504040204" pitchFamily="34" charset="-120"/>
                <a:ea typeface="微軟正黑體" panose="020B0604030504040204" pitchFamily="34" charset="-120"/>
              </a:rPr>
              <a:t>利用</a:t>
            </a:r>
            <a:r>
              <a:rPr lang="zh-TW" altLang="en-US" sz="2400" dirty="0">
                <a:latin typeface="微軟正黑體" panose="020B0604030504040204" pitchFamily="34" charset="-120"/>
                <a:ea typeface="微軟正黑體" panose="020B0604030504040204" pitchFamily="34" charset="-120"/>
              </a:rPr>
              <a:t>空間分辨連續</a:t>
            </a:r>
            <a:r>
              <a:rPr lang="zh-TW" altLang="en-US" sz="2400" dirty="0" smtClean="0">
                <a:latin typeface="微軟正黑體" panose="020B0604030504040204" pitchFamily="34" charset="-120"/>
                <a:ea typeface="微軟正黑體" panose="020B0604030504040204" pitchFamily="34" charset="-120"/>
              </a:rPr>
              <a:t>波測量</a:t>
            </a:r>
            <a:r>
              <a:rPr lang="zh-TW" altLang="en-US" sz="2400" dirty="0">
                <a:latin typeface="微軟正黑體" panose="020B0604030504040204" pitchFamily="34" charset="-120"/>
                <a:ea typeface="微軟正黑體" panose="020B0604030504040204" pitchFamily="34" charset="-120"/>
              </a:rPr>
              <a:t>前額葉區域的雙邊充氧</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30000"/>
              </a:lnSpc>
              <a:buFont typeface="Arial" panose="020B0604020202020204" pitchFamily="34" charset="0"/>
              <a:buChar char="•"/>
            </a:pPr>
            <a:r>
              <a:rPr lang="zh-TW" altLang="en-US" sz="2400" dirty="0" smtClean="0">
                <a:latin typeface="微軟正黑體" panose="020B0604030504040204" pitchFamily="34" charset="-120"/>
                <a:ea typeface="微軟正黑體" panose="020B0604030504040204" pitchFamily="34" charset="-120"/>
              </a:rPr>
              <a:t>深色</a:t>
            </a:r>
            <a:r>
              <a:rPr lang="zh-TW" altLang="en-US" sz="2400" dirty="0">
                <a:latin typeface="微軟正黑體" panose="020B0604030504040204" pitchFamily="34" charset="-120"/>
                <a:ea typeface="微軟正黑體" panose="020B0604030504040204" pitchFamily="34" charset="-120"/>
              </a:rPr>
              <a:t>繃帶</a:t>
            </a:r>
            <a:r>
              <a:rPr lang="zh-TW" altLang="en-US" sz="2400" dirty="0" smtClean="0">
                <a:latin typeface="微軟正黑體" panose="020B0604030504040204" pitchFamily="34" charset="-120"/>
                <a:ea typeface="微軟正黑體" panose="020B0604030504040204" pitchFamily="34" charset="-120"/>
              </a:rPr>
              <a:t>包在</a:t>
            </a:r>
            <a:r>
              <a:rPr lang="zh-TW" altLang="en-US" sz="2400" dirty="0">
                <a:latin typeface="微軟正黑體" panose="020B0604030504040204" pitchFamily="34" charset="-120"/>
                <a:ea typeface="微軟正黑體" panose="020B0604030504040204" pitchFamily="34" charset="-120"/>
              </a:rPr>
              <a:t>頭部周圍</a:t>
            </a:r>
            <a:r>
              <a:rPr lang="zh-TW" altLang="en-US" sz="2400" dirty="0" smtClean="0">
                <a:latin typeface="微軟正黑體" panose="020B0604030504040204" pitchFamily="34" charset="-120"/>
                <a:ea typeface="微軟正黑體" panose="020B0604030504040204" pitchFamily="34" charset="-120"/>
              </a:rPr>
              <a:t>，防止光進入傳感器</a:t>
            </a:r>
            <a:r>
              <a:rPr lang="zh-TW" altLang="en-US" sz="2400" dirty="0">
                <a:latin typeface="微軟正黑體" panose="020B0604030504040204" pitchFamily="34" charset="-120"/>
                <a:ea typeface="微軟正黑體" panose="020B0604030504040204" pitchFamily="34" charset="-120"/>
              </a:rPr>
              <a:t>。當參與者處於靜止狀態時，以</a:t>
            </a:r>
            <a:r>
              <a:rPr lang="en-US" altLang="zh-TW" sz="2400" dirty="0">
                <a:latin typeface="微軟正黑體" panose="020B0604030504040204" pitchFamily="34" charset="-120"/>
                <a:ea typeface="微軟正黑體" panose="020B0604030504040204" pitchFamily="34" charset="-120"/>
              </a:rPr>
              <a:t>6 Hz</a:t>
            </a:r>
            <a:r>
              <a:rPr lang="zh-TW" altLang="en-US" sz="2400" dirty="0">
                <a:latin typeface="微軟正黑體" panose="020B0604030504040204" pitchFamily="34" charset="-120"/>
                <a:ea typeface="微軟正黑體" panose="020B0604030504040204" pitchFamily="34" charset="-120"/>
              </a:rPr>
              <a:t>記錄測量值，並記錄與系統初始化期間創建的數據相關的信息</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30000"/>
              </a:lnSpc>
              <a:buFont typeface="Arial" panose="020B0604020202020204" pitchFamily="34" charset="0"/>
              <a:buChar char="•"/>
            </a:pPr>
            <a:r>
              <a:rPr lang="zh-TW" altLang="en-US" sz="2400" dirty="0" smtClean="0">
                <a:latin typeface="微軟正黑體" panose="020B0604030504040204" pitchFamily="34" charset="-120"/>
                <a:ea typeface="微軟正黑體" panose="020B0604030504040204" pitchFamily="34" charset="-120"/>
              </a:rPr>
              <a:t>眼</a:t>
            </a:r>
            <a:r>
              <a:rPr lang="zh-TW" altLang="en-US" sz="2400" dirty="0">
                <a:latin typeface="微軟正黑體" panose="020B0604030504040204" pitchFamily="34" charset="-120"/>
                <a:ea typeface="微軟正黑體" panose="020B0604030504040204" pitchFamily="34" charset="-120"/>
              </a:rPr>
              <a:t>動</a:t>
            </a:r>
            <a:r>
              <a:rPr lang="zh-TW" altLang="en-US" sz="2400" dirty="0" smtClean="0">
                <a:latin typeface="微軟正黑體" panose="020B0604030504040204" pitchFamily="34" charset="-120"/>
                <a:ea typeface="微軟正黑體" panose="020B0604030504040204" pitchFamily="34" charset="-120"/>
              </a:rPr>
              <a:t>儀</a:t>
            </a:r>
            <a:r>
              <a:rPr lang="en-US" altLang="zh-TW" sz="2400" dirty="0" smtClean="0">
                <a:latin typeface="微軟正黑體" panose="020B0604030504040204" pitchFamily="34" charset="-120"/>
                <a:ea typeface="微軟正黑體" panose="020B0604030504040204" pitchFamily="34" charset="-120"/>
              </a:rPr>
              <a:t>-</a:t>
            </a:r>
            <a:r>
              <a:rPr lang="zh-TW" altLang="en-US" sz="2400" dirty="0" smtClean="0">
                <a:latin typeface="微軟正黑體" panose="020B0604030504040204" pitchFamily="34" charset="-120"/>
                <a:ea typeface="微軟正黑體" panose="020B0604030504040204" pitchFamily="34" charset="-120"/>
              </a:rPr>
              <a:t>使用</a:t>
            </a:r>
            <a:r>
              <a:rPr lang="zh-TW" altLang="en-US" sz="2400" dirty="0">
                <a:latin typeface="微軟正黑體" panose="020B0604030504040204" pitchFamily="34" charset="-120"/>
                <a:ea typeface="微軟正黑體" panose="020B0604030504040204" pitchFamily="34" charset="-120"/>
              </a:rPr>
              <a:t>頭戴式眼動追踪系統（</a:t>
            </a:r>
            <a:r>
              <a:rPr lang="en-US" altLang="zh-TW" sz="2400" dirty="0">
                <a:latin typeface="微軟正黑體" panose="020B0604030504040204" pitchFamily="34" charset="-120"/>
                <a:ea typeface="微軟正黑體" panose="020B0604030504040204" pitchFamily="34" charset="-120"/>
              </a:rPr>
              <a:t>ETS</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iViewX</a:t>
            </a:r>
            <a:r>
              <a:rPr lang="zh-TW" altLang="en-US" sz="2400" dirty="0" smtClean="0">
                <a:latin typeface="微軟正黑體" panose="020B0604030504040204" pitchFamily="34" charset="-120"/>
                <a:ea typeface="微軟正黑體" panose="020B0604030504040204" pitchFamily="34" charset="-120"/>
              </a:rPr>
              <a:t>，</a:t>
            </a:r>
            <a:r>
              <a:rPr lang="en-US" altLang="zh-TW" sz="2400" dirty="0"/>
              <a:t> SMI </a:t>
            </a:r>
            <a:r>
              <a:rPr lang="en-US" altLang="zh-TW" sz="2400" dirty="0" err="1" smtClean="0">
                <a:latin typeface="微軟正黑體" panose="020B0604030504040204" pitchFamily="34" charset="-120"/>
                <a:ea typeface="微軟正黑體" panose="020B0604030504040204" pitchFamily="34" charset="-120"/>
              </a:rPr>
              <a:t>SensoMotroric</a:t>
            </a:r>
            <a:r>
              <a:rPr lang="en-US" altLang="zh-TW" sz="2400" dirty="0" smtClean="0">
                <a:latin typeface="微軟正黑體" panose="020B0604030504040204" pitchFamily="34" charset="-120"/>
                <a:ea typeface="微軟正黑體" panose="020B0604030504040204" pitchFamily="34" charset="-120"/>
              </a:rPr>
              <a:t> Instruments</a:t>
            </a:r>
            <a:r>
              <a:rPr lang="zh-TW" altLang="en-US" sz="2400" dirty="0" smtClean="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以</a:t>
            </a:r>
            <a:r>
              <a:rPr lang="en-US" altLang="zh-TW" sz="2400" dirty="0">
                <a:latin typeface="微軟正黑體" panose="020B0604030504040204" pitchFamily="34" charset="-120"/>
                <a:ea typeface="微軟正黑體" panose="020B0604030504040204" pitchFamily="34" charset="-120"/>
              </a:rPr>
              <a:t>50 Hz</a:t>
            </a:r>
            <a:r>
              <a:rPr lang="zh-TW" altLang="en-US" sz="2400" dirty="0">
                <a:latin typeface="微軟正黑體" panose="020B0604030504040204" pitchFamily="34" charset="-120"/>
                <a:ea typeface="微軟正黑體" panose="020B0604030504040204" pitchFamily="34" charset="-120"/>
              </a:rPr>
              <a:t>的速率收集瞳孔直徑和眼動數據。該系統安裝在自行車頭盔上，以提高穩定性並避免干擾</a:t>
            </a:r>
            <a:r>
              <a:rPr lang="en-US" altLang="zh-TW" sz="2400" dirty="0">
                <a:latin typeface="微軟正黑體" panose="020B0604030504040204" pitchFamily="34" charset="-120"/>
                <a:ea typeface="微軟正黑體" panose="020B0604030504040204" pitchFamily="34" charset="-120"/>
              </a:rPr>
              <a:t>NIRS</a:t>
            </a:r>
            <a:r>
              <a:rPr lang="zh-TW" altLang="en-US" sz="2400" dirty="0">
                <a:latin typeface="微軟正黑體" panose="020B0604030504040204" pitchFamily="34" charset="-120"/>
                <a:ea typeface="微軟正黑體" panose="020B0604030504040204" pitchFamily="34" charset="-120"/>
              </a:rPr>
              <a:t>傳感器的放置。</a:t>
            </a:r>
          </a:p>
          <a:p>
            <a:pPr marL="342900" indent="-342900">
              <a:lnSpc>
                <a:spcPct val="130000"/>
              </a:lnSpc>
              <a:spcBef>
                <a:spcPts val="1000"/>
              </a:spcBef>
              <a:buFont typeface="Arial" panose="020B0604020202020204" pitchFamily="34" charset="0"/>
              <a:buChar char="•"/>
            </a:pP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30000"/>
              </a:lnSpc>
              <a:spcBef>
                <a:spcPts val="1000"/>
              </a:spcBef>
              <a:buFont typeface="Arial" panose="020B0604020202020204" pitchFamily="34" charset="0"/>
              <a:buChar char="•"/>
            </a:pPr>
            <a:endParaRPr lang="zh-TW" altLang="en-US" sz="2400" dirty="0">
              <a:latin typeface="微軟正黑體" panose="020B0604030504040204" pitchFamily="34" charset="-120"/>
              <a:ea typeface="微軟正黑體" panose="020B0604030504040204" pitchFamily="34" charset="-120"/>
            </a:endParaRPr>
          </a:p>
        </p:txBody>
      </p:sp>
      <p:sp>
        <p:nvSpPr>
          <p:cNvPr id="3" name="文字方塊 2"/>
          <p:cNvSpPr txBox="1"/>
          <p:nvPr/>
        </p:nvSpPr>
        <p:spPr>
          <a:xfrm>
            <a:off x="716436" y="509047"/>
            <a:ext cx="3563331" cy="707886"/>
          </a:xfrm>
          <a:prstGeom prst="rect">
            <a:avLst/>
          </a:prstGeom>
          <a:noFill/>
        </p:spPr>
        <p:txBody>
          <a:bodyPr wrap="square" rtlCol="0">
            <a:spAutoFit/>
          </a:bodyPr>
          <a:lstStyle/>
          <a:p>
            <a:r>
              <a:rPr lang="zh-TW" altLang="en-US" sz="4000" b="1" dirty="0" smtClean="0">
                <a:latin typeface="微軟正黑體" panose="020B0604030504040204" pitchFamily="34" charset="-120"/>
                <a:ea typeface="微軟正黑體" panose="020B0604030504040204" pitchFamily="34" charset="-120"/>
              </a:rPr>
              <a:t>使用儀器</a:t>
            </a:r>
            <a:endParaRPr lang="zh-TW" altLang="en-US" sz="4000" b="1" dirty="0">
              <a:latin typeface="微軟正黑體" panose="020B0604030504040204" pitchFamily="34" charset="-120"/>
              <a:ea typeface="微軟正黑體" panose="020B0604030504040204" pitchFamily="34" charset="-120"/>
            </a:endParaRPr>
          </a:p>
        </p:txBody>
      </p:sp>
      <p:sp>
        <p:nvSpPr>
          <p:cNvPr id="6" name="頁尾版面配置區 5"/>
          <p:cNvSpPr>
            <a:spLocks noGrp="1"/>
          </p:cNvSpPr>
          <p:nvPr>
            <p:ph type="ftr" sz="quarter" idx="11"/>
          </p:nvPr>
        </p:nvSpPr>
        <p:spPr/>
        <p:txBody>
          <a:bodyPr/>
          <a:lstStyle/>
          <a:p>
            <a:endParaRPr lang="zh-TW" altLang="en-US" dirty="0"/>
          </a:p>
        </p:txBody>
      </p:sp>
      <p:sp>
        <p:nvSpPr>
          <p:cNvPr id="7" name="投影片編號版面配置區 6"/>
          <p:cNvSpPr>
            <a:spLocks noGrp="1"/>
          </p:cNvSpPr>
          <p:nvPr>
            <p:ph type="sldNum" sz="quarter" idx="12"/>
          </p:nvPr>
        </p:nvSpPr>
        <p:spPr/>
        <p:txBody>
          <a:bodyPr/>
          <a:lstStyle/>
          <a:p>
            <a:fld id="{044FB8EC-8959-441E-ADB3-308DB1B5389D}" type="slidenum">
              <a:rPr lang="zh-TW" altLang="en-US" smtClean="0"/>
              <a:t>10</a:t>
            </a:fld>
            <a:endParaRPr lang="zh-TW" altLang="en-US"/>
          </a:p>
        </p:txBody>
      </p:sp>
    </p:spTree>
    <p:extLst>
      <p:ext uri="{BB962C8B-B14F-4D97-AF65-F5344CB8AC3E}">
        <p14:creationId xmlns:p14="http://schemas.microsoft.com/office/powerpoint/2010/main" val="111501517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2"/>
          </p:nvPr>
        </p:nvSpPr>
        <p:spPr/>
        <p:txBody>
          <a:bodyPr/>
          <a:lstStyle/>
          <a:p>
            <a:fld id="{044FB8EC-8959-441E-ADB3-308DB1B5389D}" type="slidenum">
              <a:rPr lang="zh-TW" altLang="en-US" smtClean="0"/>
              <a:t>11</a:t>
            </a:fld>
            <a:endParaRPr lang="zh-TW" altLang="en-US"/>
          </a:p>
        </p:txBody>
      </p:sp>
      <p:sp>
        <p:nvSpPr>
          <p:cNvPr id="11" name="文字方塊 10"/>
          <p:cNvSpPr txBox="1"/>
          <p:nvPr/>
        </p:nvSpPr>
        <p:spPr>
          <a:xfrm>
            <a:off x="716436" y="235670"/>
            <a:ext cx="3563331" cy="707886"/>
          </a:xfrm>
          <a:prstGeom prst="rect">
            <a:avLst/>
          </a:prstGeom>
          <a:noFill/>
        </p:spPr>
        <p:txBody>
          <a:bodyPr wrap="square" rtlCol="0">
            <a:spAutoFit/>
          </a:bodyPr>
          <a:lstStyle/>
          <a:p>
            <a:r>
              <a:rPr lang="zh-TW" altLang="en-US" sz="4000" b="1" dirty="0">
                <a:latin typeface="微軟正黑體" panose="020B0604030504040204" pitchFamily="34" charset="-120"/>
                <a:ea typeface="微軟正黑體" panose="020B0604030504040204" pitchFamily="34" charset="-120"/>
              </a:rPr>
              <a:t>實驗過程</a:t>
            </a:r>
          </a:p>
        </p:txBody>
      </p:sp>
      <p:sp>
        <p:nvSpPr>
          <p:cNvPr id="12" name="矩形 11"/>
          <p:cNvSpPr/>
          <p:nvPr/>
        </p:nvSpPr>
        <p:spPr>
          <a:xfrm>
            <a:off x="716436" y="1348908"/>
            <a:ext cx="10708851" cy="1664128"/>
          </a:xfrm>
          <a:prstGeom prst="rect">
            <a:avLst/>
          </a:prstGeom>
        </p:spPr>
        <p:txBody>
          <a:bodyPr vert="horz" lIns="91440" tIns="45720" rIns="91440" bIns="45720" rtlCol="0">
            <a:noAutofit/>
          </a:bodyPr>
          <a:lstStyle/>
          <a:p>
            <a:pPr marL="342900" indent="-342900">
              <a:lnSpc>
                <a:spcPct val="120000"/>
              </a:lnSpc>
              <a:spcBef>
                <a:spcPts val="1000"/>
              </a:spcBef>
              <a:buFont typeface="Arial" panose="020B0604020202020204" pitchFamily="34" charset="0"/>
              <a:buChar char="•"/>
            </a:pPr>
            <a:r>
              <a:rPr lang="en-US" altLang="zh-TW" sz="2200" dirty="0" smtClean="0">
                <a:latin typeface="微軟正黑體" panose="020B0604030504040204" pitchFamily="34" charset="-120"/>
                <a:ea typeface="微軟正黑體" panose="020B0604030504040204" pitchFamily="34" charset="-120"/>
              </a:rPr>
              <a:t>2</a:t>
            </a:r>
            <a:r>
              <a:rPr lang="zh-TW" altLang="en-US" sz="2200" dirty="0" smtClean="0">
                <a:latin typeface="微軟正黑體" panose="020B0604030504040204" pitchFamily="34" charset="-120"/>
                <a:ea typeface="微軟正黑體" panose="020B0604030504040204" pitchFamily="34" charset="-120"/>
              </a:rPr>
              <a:t>車道的鄉村公路</a:t>
            </a:r>
            <a:endParaRPr lang="en-US" altLang="zh-TW" sz="2200" dirty="0" smtClean="0">
              <a:latin typeface="微軟正黑體" panose="020B0604030504040204" pitchFamily="34" charset="-120"/>
              <a:ea typeface="微軟正黑體" panose="020B0604030504040204" pitchFamily="34" charset="-120"/>
            </a:endParaRPr>
          </a:p>
          <a:p>
            <a:pPr marL="342900" indent="-342900">
              <a:lnSpc>
                <a:spcPct val="120000"/>
              </a:lnSpc>
              <a:spcBef>
                <a:spcPts val="1000"/>
              </a:spcBef>
              <a:buFont typeface="Arial" panose="020B0604020202020204" pitchFamily="34" charset="0"/>
              <a:buChar char="•"/>
              <a:tabLst>
                <a:tab pos="4665663" algn="l"/>
              </a:tabLst>
            </a:pPr>
            <a:endParaRPr lang="en-US" altLang="zh-TW" sz="2200" dirty="0" smtClean="0">
              <a:latin typeface="微軟正黑體" panose="020B0604030504040204" pitchFamily="34" charset="-120"/>
              <a:ea typeface="微軟正黑體" panose="020B0604030504040204" pitchFamily="34" charset="-120"/>
            </a:endParaRPr>
          </a:p>
          <a:p>
            <a:pPr marL="342900" indent="-342900">
              <a:lnSpc>
                <a:spcPct val="120000"/>
              </a:lnSpc>
              <a:spcBef>
                <a:spcPts val="1000"/>
              </a:spcBef>
              <a:buFont typeface="Arial" panose="020B0604020202020204" pitchFamily="34" charset="0"/>
              <a:buChar char="•"/>
            </a:pPr>
            <a:r>
              <a:rPr lang="zh-TW" altLang="en-US" sz="2200" dirty="0" smtClean="0">
                <a:latin typeface="微軟正黑體" panose="020B0604030504040204" pitchFamily="34" charset="-120"/>
                <a:ea typeface="微軟正黑體" panose="020B0604030504040204" pitchFamily="34" charset="-120"/>
              </a:rPr>
              <a:t>在</a:t>
            </a:r>
            <a:r>
              <a:rPr lang="zh-TW" altLang="en-US" sz="2200" dirty="0">
                <a:latin typeface="微軟正黑體" panose="020B0604030504040204" pitchFamily="34" charset="-120"/>
                <a:ea typeface="微軟正黑體" panose="020B0604030504040204" pitchFamily="34" charset="-120"/>
              </a:rPr>
              <a:t>每次駕駛開始時，都</a:t>
            </a:r>
            <a:r>
              <a:rPr lang="zh-TW" altLang="en-US" sz="2200" dirty="0" smtClean="0">
                <a:latin typeface="微軟正黑體" panose="020B0604030504040204" pitchFamily="34" charset="-120"/>
                <a:ea typeface="微軟正黑體" panose="020B0604030504040204" pitchFamily="34" charset="-120"/>
              </a:rPr>
              <a:t>要求</a:t>
            </a:r>
            <a:r>
              <a:rPr lang="zh-TW" altLang="en-US" sz="2200" dirty="0">
                <a:latin typeface="微軟正黑體" panose="020B0604030504040204" pitchFamily="34" charset="-120"/>
                <a:ea typeface="微軟正黑體" panose="020B0604030504040204" pitchFamily="34" charset="-120"/>
              </a:rPr>
              <a:t>受測者</a:t>
            </a:r>
            <a:r>
              <a:rPr lang="zh-TW" altLang="en-US" sz="2200" dirty="0" smtClean="0">
                <a:latin typeface="微軟正黑體" panose="020B0604030504040204" pitchFamily="34" charset="-120"/>
                <a:ea typeface="微軟正黑體" panose="020B0604030504040204" pitchFamily="34" charset="-120"/>
              </a:rPr>
              <a:t>加速</a:t>
            </a:r>
            <a:r>
              <a:rPr lang="zh-TW" altLang="en-US" sz="2200" dirty="0">
                <a:latin typeface="微軟正黑體" panose="020B0604030504040204" pitchFamily="34" charset="-120"/>
                <a:ea typeface="微軟正黑體" panose="020B0604030504040204" pitchFamily="34" charset="-120"/>
              </a:rPr>
              <a:t>直到他們接近領先的車輛（行駛速度在</a:t>
            </a:r>
            <a:r>
              <a:rPr lang="en-US" altLang="zh-TW" sz="2200" dirty="0" smtClean="0">
                <a:latin typeface="微軟正黑體" panose="020B0604030504040204" pitchFamily="34" charset="-120"/>
                <a:ea typeface="微軟正黑體" panose="020B0604030504040204" pitchFamily="34" charset="-120"/>
              </a:rPr>
              <a:t>30</a:t>
            </a:r>
            <a:r>
              <a:rPr lang="en-US" altLang="zh-TW" sz="2200" dirty="0">
                <a:latin typeface="微軟正黑體" panose="020B0604030504040204" pitchFamily="34" charset="-120"/>
                <a:ea typeface="微軟正黑體" panose="020B0604030504040204" pitchFamily="34" charset="-120"/>
              </a:rPr>
              <a:t>~</a:t>
            </a:r>
            <a:r>
              <a:rPr lang="en-US" altLang="zh-TW" sz="2200" dirty="0" smtClean="0">
                <a:latin typeface="微軟正黑體" panose="020B0604030504040204" pitchFamily="34" charset="-120"/>
                <a:ea typeface="微軟正黑體" panose="020B0604030504040204" pitchFamily="34" charset="-120"/>
              </a:rPr>
              <a:t>40</a:t>
            </a:r>
            <a:r>
              <a:rPr lang="zh-TW" altLang="en-US" sz="2200" dirty="0" smtClean="0">
                <a:latin typeface="微軟正黑體" panose="020B0604030504040204" pitchFamily="34" charset="-120"/>
                <a:ea typeface="微軟正黑體" panose="020B0604030504040204" pitchFamily="34" charset="-120"/>
              </a:rPr>
              <a:t> 英里</a:t>
            </a:r>
            <a:r>
              <a:rPr lang="en-US" altLang="zh-TW" sz="2200" dirty="0" smtClean="0">
                <a:latin typeface="微軟正黑體" panose="020B0604030504040204" pitchFamily="34" charset="-120"/>
                <a:ea typeface="微軟正黑體" panose="020B0604030504040204" pitchFamily="34" charset="-120"/>
              </a:rPr>
              <a:t>/</a:t>
            </a:r>
            <a:r>
              <a:rPr lang="zh-TW" altLang="en-US" sz="2200" dirty="0">
                <a:latin typeface="微軟正黑體" panose="020B0604030504040204" pitchFamily="34" charset="-120"/>
                <a:ea typeface="微軟正黑體" panose="020B0604030504040204" pitchFamily="34" charset="-120"/>
              </a:rPr>
              <a:t>小</a:t>
            </a:r>
            <a:r>
              <a:rPr lang="zh-TW" altLang="en-US" sz="2200" dirty="0" smtClean="0">
                <a:latin typeface="微軟正黑體" panose="020B0604030504040204" pitchFamily="34" charset="-120"/>
                <a:ea typeface="微軟正黑體" panose="020B0604030504040204" pitchFamily="34" charset="-120"/>
              </a:rPr>
              <a:t>时之間</a:t>
            </a:r>
            <a:r>
              <a:rPr lang="zh-TW" altLang="en-US" sz="2200" dirty="0">
                <a:latin typeface="微軟正黑體" panose="020B0604030504040204" pitchFamily="34" charset="-120"/>
                <a:ea typeface="微軟正黑體" panose="020B0604030504040204" pitchFamily="34" charset="-120"/>
              </a:rPr>
              <a:t>隨機變化</a:t>
            </a:r>
            <a:r>
              <a:rPr lang="zh-TW" altLang="en-US" sz="2200" dirty="0" smtClean="0">
                <a:latin typeface="微軟正黑體" panose="020B0604030504040204" pitchFamily="34" charset="-120"/>
                <a:ea typeface="微軟正黑體" panose="020B0604030504040204" pitchFamily="34" charset="-120"/>
              </a:rPr>
              <a:t>）然後</a:t>
            </a:r>
            <a:r>
              <a:rPr lang="zh-TW" altLang="en-US" sz="2200" dirty="0">
                <a:latin typeface="微軟正黑體" panose="020B0604030504040204" pitchFamily="34" charset="-120"/>
                <a:ea typeface="微軟正黑體" panose="020B0604030504040204" pitchFamily="34" charset="-120"/>
              </a:rPr>
              <a:t>保持</a:t>
            </a:r>
            <a:r>
              <a:rPr lang="zh-TW" altLang="en-US" sz="2200" dirty="0" smtClean="0">
                <a:latin typeface="微軟正黑體" panose="020B0604030504040204" pitchFamily="34" charset="-120"/>
                <a:ea typeface="微軟正黑體" panose="020B0604030504040204" pitchFamily="34" charset="-120"/>
              </a:rPr>
              <a:t>接近與固定的</a:t>
            </a:r>
            <a:r>
              <a:rPr lang="zh-TW" altLang="en-US" sz="2200" dirty="0">
                <a:latin typeface="微軟正黑體" panose="020B0604030504040204" pitchFamily="34" charset="-120"/>
                <a:ea typeface="微軟正黑體" panose="020B0604030504040204" pitchFamily="34" charset="-120"/>
              </a:rPr>
              <a:t>跟隨</a:t>
            </a:r>
            <a:r>
              <a:rPr lang="zh-TW" altLang="en-US" sz="2200" dirty="0" smtClean="0">
                <a:latin typeface="微軟正黑體" panose="020B0604030504040204" pitchFamily="34" charset="-120"/>
                <a:ea typeface="微軟正黑體" panose="020B0604030504040204" pitchFamily="34" charset="-120"/>
              </a:rPr>
              <a:t>距離，引導</a:t>
            </a:r>
            <a:r>
              <a:rPr lang="zh-TW" altLang="en-US" sz="2200" dirty="0">
                <a:latin typeface="微軟正黑體" panose="020B0604030504040204" pitchFamily="34" charset="-120"/>
                <a:ea typeface="微軟正黑體" panose="020B0604030504040204" pitchFamily="34" charset="-120"/>
              </a:rPr>
              <a:t>車輛以</a:t>
            </a:r>
            <a:r>
              <a:rPr lang="en-US" altLang="zh-TW" sz="2200" dirty="0" smtClean="0">
                <a:latin typeface="微軟正黑體" panose="020B0604030504040204" pitchFamily="34" charset="-120"/>
                <a:ea typeface="微軟正黑體" panose="020B0604030504040204" pitchFamily="34" charset="-120"/>
              </a:rPr>
              <a:t>30~60s</a:t>
            </a:r>
            <a:r>
              <a:rPr lang="zh-TW" altLang="en-US" sz="2200" dirty="0" smtClean="0">
                <a:latin typeface="微軟正黑體" panose="020B0604030504040204" pitchFamily="34" charset="-120"/>
                <a:ea typeface="微軟正黑體" panose="020B0604030504040204" pitchFamily="34" charset="-120"/>
              </a:rPr>
              <a:t>為區間的突然</a:t>
            </a:r>
            <a:r>
              <a:rPr lang="zh-TW" altLang="en-US" sz="2200" dirty="0">
                <a:latin typeface="微軟正黑體" panose="020B0604030504040204" pitchFamily="34" charset="-120"/>
                <a:ea typeface="微軟正黑體" panose="020B0604030504040204" pitchFamily="34" charset="-120"/>
              </a:rPr>
              <a:t>減速，然後恢復其正常速度</a:t>
            </a:r>
            <a:r>
              <a:rPr lang="zh-TW" altLang="en-US" sz="2200" dirty="0" smtClean="0">
                <a:latin typeface="微軟正黑體" panose="020B0604030504040204" pitchFamily="34" charset="-120"/>
                <a:ea typeface="微軟正黑體" panose="020B0604030504040204" pitchFamily="34" charset="-120"/>
              </a:rPr>
              <a:t>。</a:t>
            </a:r>
            <a:endParaRPr lang="en-US" altLang="zh-TW" sz="2200" dirty="0" smtClean="0">
              <a:latin typeface="微軟正黑體" panose="020B0604030504040204" pitchFamily="34" charset="-120"/>
              <a:ea typeface="微軟正黑體" panose="020B0604030504040204" pitchFamily="34" charset="-120"/>
            </a:endParaRPr>
          </a:p>
          <a:p>
            <a:pPr marL="342900" indent="-342900">
              <a:lnSpc>
                <a:spcPct val="120000"/>
              </a:lnSpc>
              <a:spcBef>
                <a:spcPts val="1000"/>
              </a:spcBef>
              <a:buFont typeface="Arial" panose="020B0604020202020204" pitchFamily="34" charset="0"/>
              <a:buChar char="•"/>
            </a:pPr>
            <a:r>
              <a:rPr lang="zh-TW" altLang="en-US" sz="2200" dirty="0">
                <a:latin typeface="微軟正黑體" panose="020B0604030504040204" pitchFamily="34" charset="-120"/>
                <a:ea typeface="微軟正黑體" panose="020B0604030504040204" pitchFamily="34" charset="-120"/>
              </a:rPr>
              <a:t>受測者</a:t>
            </a:r>
            <a:r>
              <a:rPr lang="zh-TW" altLang="en-US" sz="2200" dirty="0" smtClean="0">
                <a:latin typeface="微軟正黑體" panose="020B0604030504040204" pitchFamily="34" charset="-120"/>
                <a:ea typeface="微軟正黑體" panose="020B0604030504040204" pitchFamily="34" charset="-120"/>
              </a:rPr>
              <a:t>被指示踩剎車避免撞到前車</a:t>
            </a:r>
            <a:r>
              <a:rPr lang="zh-TW" altLang="en-US" sz="2200" dirty="0">
                <a:latin typeface="微軟正黑體" panose="020B0604030504040204" pitchFamily="34" charset="-120"/>
                <a:ea typeface="微軟正黑體" panose="020B0604030504040204" pitchFamily="34" charset="-120"/>
              </a:rPr>
              <a:t>，</a:t>
            </a:r>
            <a:r>
              <a:rPr lang="zh-TW" altLang="en-US" sz="2200" dirty="0" smtClean="0">
                <a:latin typeface="微軟正黑體" panose="020B0604030504040204" pitchFamily="34" charset="-120"/>
                <a:ea typeface="微軟正黑體" panose="020B0604030504040204" pitchFamily="34" charset="-120"/>
              </a:rPr>
              <a:t>然後重新保持</a:t>
            </a:r>
            <a:r>
              <a:rPr lang="zh-TW" altLang="en-US" sz="2200" dirty="0">
                <a:latin typeface="微軟正黑體" panose="020B0604030504040204" pitchFamily="34" charset="-120"/>
                <a:ea typeface="微軟正黑體" panose="020B0604030504040204" pitchFamily="34" charset="-120"/>
              </a:rPr>
              <a:t>接近與固定的跟隨距離</a:t>
            </a:r>
            <a:r>
              <a:rPr lang="zh-TW" altLang="en-US" sz="2200" dirty="0" smtClean="0">
                <a:latin typeface="微軟正黑體" panose="020B0604030504040204" pitchFamily="34" charset="-120"/>
                <a:ea typeface="微軟正黑體" panose="020B0604030504040204" pitchFamily="34" charset="-120"/>
              </a:rPr>
              <a:t>。</a:t>
            </a:r>
            <a:endParaRPr lang="en-US" altLang="zh-TW" sz="2200" dirty="0" smtClean="0">
              <a:latin typeface="微軟正黑體" panose="020B0604030504040204" pitchFamily="34" charset="-120"/>
              <a:ea typeface="微軟正黑體" panose="020B0604030504040204" pitchFamily="34" charset="-120"/>
            </a:endParaRPr>
          </a:p>
          <a:p>
            <a:pPr marL="342900" indent="-342900">
              <a:lnSpc>
                <a:spcPct val="120000"/>
              </a:lnSpc>
              <a:spcBef>
                <a:spcPts val="1000"/>
              </a:spcBef>
              <a:buFont typeface="Arial" panose="020B0604020202020204" pitchFamily="34" charset="0"/>
              <a:buChar char="•"/>
            </a:pPr>
            <a:endParaRPr lang="en-US" altLang="zh-TW" sz="2200" dirty="0" smtClean="0">
              <a:latin typeface="微軟正黑體" panose="020B0604030504040204" pitchFamily="34" charset="-120"/>
              <a:ea typeface="微軟正黑體" panose="020B0604030504040204" pitchFamily="34" charset="-120"/>
            </a:endParaRPr>
          </a:p>
          <a:p>
            <a:pPr marL="342900" indent="-342900">
              <a:lnSpc>
                <a:spcPct val="120000"/>
              </a:lnSpc>
              <a:spcBef>
                <a:spcPts val="1000"/>
              </a:spcBef>
              <a:buFont typeface="Arial" panose="020B0604020202020204" pitchFamily="34" charset="0"/>
              <a:buChar char="•"/>
            </a:pPr>
            <a:r>
              <a:rPr lang="zh-TW" altLang="en-US" sz="2200" dirty="0" smtClean="0">
                <a:latin typeface="微軟正黑體" panose="020B0604030504040204" pitchFamily="34" charset="-120"/>
                <a:ea typeface="微軟正黑體" panose="020B0604030504040204" pitchFamily="34" charset="-120"/>
              </a:rPr>
              <a:t>除了剎車事件，隨機</a:t>
            </a:r>
            <a:r>
              <a:rPr lang="zh-TW" altLang="en-US" sz="2200" dirty="0">
                <a:latin typeface="微軟正黑體" panose="020B0604030504040204" pitchFamily="34" charset="-120"/>
                <a:ea typeface="微軟正黑體" panose="020B0604030504040204" pitchFamily="34" charset="-120"/>
              </a:rPr>
              <a:t>間隔（</a:t>
            </a:r>
            <a:r>
              <a:rPr lang="en-US" altLang="zh-TW" sz="2200" dirty="0">
                <a:latin typeface="微軟正黑體" panose="020B0604030504040204" pitchFamily="34" charset="-120"/>
                <a:ea typeface="微軟正黑體" panose="020B0604030504040204" pitchFamily="34" charset="-120"/>
              </a:rPr>
              <a:t>15-30s</a:t>
            </a:r>
            <a:r>
              <a:rPr lang="zh-TW" altLang="en-US" sz="2200" dirty="0" smtClean="0">
                <a:latin typeface="微軟正黑體" panose="020B0604030504040204" pitchFamily="34" charset="-120"/>
                <a:ea typeface="微軟正黑體" panose="020B0604030504040204" pitchFamily="34" charset="-120"/>
              </a:rPr>
              <a:t>）前車的方向燈亮</a:t>
            </a:r>
            <a:r>
              <a:rPr lang="en-US" altLang="zh-TW" sz="2200" dirty="0" smtClean="0">
                <a:latin typeface="微軟正黑體" panose="020B0604030504040204" pitchFamily="34" charset="-120"/>
                <a:ea typeface="微軟正黑體" panose="020B0604030504040204" pitchFamily="34" charset="-120"/>
              </a:rPr>
              <a:t>2s</a:t>
            </a:r>
            <a:r>
              <a:rPr lang="zh-TW" altLang="en-US" sz="2200" dirty="0" smtClean="0">
                <a:latin typeface="微軟正黑體" panose="020B0604030504040204" pitchFamily="34" charset="-120"/>
                <a:ea typeface="微軟正黑體" panose="020B0604030504040204" pitchFamily="34" charset="-120"/>
              </a:rPr>
              <a:t>。指示受</a:t>
            </a:r>
            <a:r>
              <a:rPr lang="zh-TW" altLang="en-US" sz="2200" dirty="0">
                <a:latin typeface="微軟正黑體" panose="020B0604030504040204" pitchFamily="34" charset="-120"/>
                <a:ea typeface="微軟正黑體" panose="020B0604030504040204" pitchFamily="34" charset="-120"/>
              </a:rPr>
              <a:t>測</a:t>
            </a:r>
            <a:r>
              <a:rPr lang="zh-TW" altLang="en-US" sz="2200" dirty="0" smtClean="0">
                <a:latin typeface="微軟正黑體" panose="020B0604030504040204" pitchFamily="34" charset="-120"/>
                <a:ea typeface="微軟正黑體" panose="020B0604030504040204" pitchFamily="34" charset="-120"/>
              </a:rPr>
              <a:t>者</a:t>
            </a:r>
            <a:r>
              <a:rPr lang="zh-TW" altLang="en-US" sz="2200" dirty="0">
                <a:latin typeface="微軟正黑體" panose="020B0604030504040204" pitchFamily="34" charset="-120"/>
                <a:ea typeface="微軟正黑體" panose="020B0604030504040204" pitchFamily="34" charset="-120"/>
              </a:rPr>
              <a:t>盡可能</a:t>
            </a:r>
            <a:r>
              <a:rPr lang="zh-TW" altLang="en-US" sz="2200" dirty="0" smtClean="0">
                <a:latin typeface="微軟正黑體" panose="020B0604030504040204" pitchFamily="34" charset="-120"/>
                <a:ea typeface="微軟正黑體" panose="020B0604030504040204" pitchFamily="34" charset="-120"/>
              </a:rPr>
              <a:t>快速打出相反</a:t>
            </a:r>
            <a:r>
              <a:rPr lang="zh-TW" altLang="en-US" sz="2200" dirty="0">
                <a:latin typeface="微軟正黑體" panose="020B0604030504040204" pitchFamily="34" charset="-120"/>
                <a:ea typeface="微軟正黑體" panose="020B0604030504040204" pitchFamily="34" charset="-120"/>
              </a:rPr>
              <a:t>的</a:t>
            </a:r>
            <a:r>
              <a:rPr lang="zh-TW" altLang="en-US" sz="2200" dirty="0" smtClean="0">
                <a:latin typeface="微軟正黑體" panose="020B0604030504040204" pitchFamily="34" charset="-120"/>
                <a:ea typeface="微軟正黑體" panose="020B0604030504040204" pitchFamily="34" charset="-120"/>
              </a:rPr>
              <a:t>方向燈（</a:t>
            </a:r>
            <a:r>
              <a:rPr lang="zh-TW" altLang="en-US" sz="2200" dirty="0">
                <a:latin typeface="微軟正黑體" panose="020B0604030504040204" pitchFamily="34" charset="-120"/>
                <a:ea typeface="微軟正黑體" panose="020B0604030504040204" pitchFamily="34" charset="-120"/>
              </a:rPr>
              <a:t>例如，</a:t>
            </a:r>
            <a:r>
              <a:rPr lang="zh-TW" altLang="en-US" sz="2200" dirty="0" smtClean="0">
                <a:latin typeface="微軟正黑體" panose="020B0604030504040204" pitchFamily="34" charset="-120"/>
                <a:ea typeface="微軟正黑體" panose="020B0604030504040204" pitchFamily="34" charset="-120"/>
              </a:rPr>
              <a:t>如果前車發出向左信號</a:t>
            </a:r>
            <a:r>
              <a:rPr lang="zh-TW" altLang="en-US" sz="2200" dirty="0">
                <a:latin typeface="微軟正黑體" panose="020B0604030504040204" pitchFamily="34" charset="-120"/>
                <a:ea typeface="微軟正黑體" panose="020B0604030504040204" pitchFamily="34" charset="-120"/>
              </a:rPr>
              <a:t>，則</a:t>
            </a:r>
            <a:r>
              <a:rPr lang="zh-TW" altLang="en-US" sz="2200" dirty="0" smtClean="0">
                <a:latin typeface="微軟正黑體" panose="020B0604030504040204" pitchFamily="34" charset="-120"/>
                <a:ea typeface="微軟正黑體" panose="020B0604030504040204" pitchFamily="34" charset="-120"/>
              </a:rPr>
              <a:t>駕駛員則打向右信號</a:t>
            </a:r>
            <a:r>
              <a:rPr lang="zh-TW" altLang="en-US" sz="2200" dirty="0">
                <a:latin typeface="微軟正黑體" panose="020B0604030504040204" pitchFamily="34" charset="-120"/>
                <a:ea typeface="微軟正黑體" panose="020B0604030504040204" pitchFamily="34" charset="-120"/>
              </a:rPr>
              <a:t>）。實施該任務是為了增加駕駛員的整體工作量並增加駕駛任務的難度</a:t>
            </a:r>
            <a:r>
              <a:rPr lang="zh-TW" altLang="en-US" sz="2200" dirty="0" smtClean="0">
                <a:latin typeface="微軟正黑體" panose="020B0604030504040204" pitchFamily="34" charset="-120"/>
                <a:ea typeface="微軟正黑體" panose="020B0604030504040204" pitchFamily="34" charset="-120"/>
              </a:rPr>
              <a:t>。</a:t>
            </a:r>
            <a:endParaRPr lang="en-US" altLang="zh-TW" sz="2200" dirty="0" smtClean="0">
              <a:latin typeface="微軟正黑體" panose="020B0604030504040204" pitchFamily="34" charset="-120"/>
              <a:ea typeface="微軟正黑體" panose="020B0604030504040204" pitchFamily="34" charset="-120"/>
            </a:endParaRPr>
          </a:p>
          <a:p>
            <a:pPr>
              <a:lnSpc>
                <a:spcPct val="120000"/>
              </a:lnSpc>
              <a:spcBef>
                <a:spcPts val="1000"/>
              </a:spcBef>
            </a:pPr>
            <a:endParaRPr lang="en-US" altLang="zh-TW" sz="2200" dirty="0" smtClean="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8721707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2"/>
          </p:nvPr>
        </p:nvSpPr>
        <p:spPr/>
        <p:txBody>
          <a:bodyPr/>
          <a:lstStyle/>
          <a:p>
            <a:fld id="{044FB8EC-8959-441E-ADB3-308DB1B5389D}" type="slidenum">
              <a:rPr lang="zh-TW" altLang="en-US" smtClean="0"/>
              <a:t>12</a:t>
            </a:fld>
            <a:endParaRPr lang="zh-TW" altLang="en-US"/>
          </a:p>
        </p:txBody>
      </p:sp>
      <p:sp>
        <p:nvSpPr>
          <p:cNvPr id="11" name="文字方塊 10"/>
          <p:cNvSpPr txBox="1"/>
          <p:nvPr/>
        </p:nvSpPr>
        <p:spPr>
          <a:xfrm>
            <a:off x="716436" y="235670"/>
            <a:ext cx="3563331" cy="707886"/>
          </a:xfrm>
          <a:prstGeom prst="rect">
            <a:avLst/>
          </a:prstGeom>
          <a:noFill/>
        </p:spPr>
        <p:txBody>
          <a:bodyPr wrap="square" rtlCol="0">
            <a:spAutoFit/>
          </a:bodyPr>
          <a:lstStyle/>
          <a:p>
            <a:r>
              <a:rPr lang="zh-TW" altLang="en-US" sz="4000" b="1" dirty="0">
                <a:latin typeface="微軟正黑體" panose="020B0604030504040204" pitchFamily="34" charset="-120"/>
                <a:ea typeface="微軟正黑體" panose="020B0604030504040204" pitchFamily="34" charset="-120"/>
              </a:rPr>
              <a:t>實驗過程</a:t>
            </a:r>
          </a:p>
        </p:txBody>
      </p:sp>
      <p:sp>
        <p:nvSpPr>
          <p:cNvPr id="12" name="矩形 11"/>
          <p:cNvSpPr/>
          <p:nvPr/>
        </p:nvSpPr>
        <p:spPr>
          <a:xfrm>
            <a:off x="741574" y="1480883"/>
            <a:ext cx="10708851" cy="1664128"/>
          </a:xfrm>
          <a:prstGeom prst="rect">
            <a:avLst/>
          </a:prstGeom>
        </p:spPr>
        <p:txBody>
          <a:bodyPr vert="horz" lIns="91440" tIns="45720" rIns="91440" bIns="45720" rtlCol="0">
            <a:noAutofit/>
          </a:bodyPr>
          <a:lstStyle/>
          <a:p>
            <a:pPr marL="342900" indent="-342900">
              <a:lnSpc>
                <a:spcPct val="120000"/>
              </a:lnSpc>
              <a:spcBef>
                <a:spcPts val="1000"/>
              </a:spcBef>
              <a:buFont typeface="Arial" panose="020B0604020202020204" pitchFamily="34" charset="0"/>
              <a:buChar char="•"/>
            </a:pPr>
            <a:r>
              <a:rPr lang="zh-TW" altLang="en-US" sz="2200" dirty="0">
                <a:latin typeface="微軟正黑體" panose="020B0604030504040204" pitchFamily="34" charset="-120"/>
                <a:ea typeface="微軟正黑體" panose="020B0604030504040204" pitchFamily="34" charset="-120"/>
              </a:rPr>
              <a:t>進行了兩次練習（大約</a:t>
            </a:r>
            <a:r>
              <a:rPr lang="en-US" altLang="zh-TW" sz="2200" dirty="0">
                <a:latin typeface="微軟正黑體" panose="020B0604030504040204" pitchFamily="34" charset="-120"/>
                <a:ea typeface="微軟正黑體" panose="020B0604030504040204" pitchFamily="34" charset="-120"/>
              </a:rPr>
              <a:t>4</a:t>
            </a:r>
            <a:r>
              <a:rPr lang="zh-TW" altLang="en-US" sz="2200" dirty="0">
                <a:latin typeface="微軟正黑體" panose="020B0604030504040204" pitchFamily="34" charset="-120"/>
                <a:ea typeface="微軟正黑體" panose="020B0604030504040204" pitchFamily="34" charset="-120"/>
              </a:rPr>
              <a:t>分鐘），使受測者適應模擬器，並練習駕駛任務，無執行任何其他聽覺任務。</a:t>
            </a:r>
            <a:endParaRPr lang="en-US" altLang="zh-TW" sz="2200" dirty="0">
              <a:latin typeface="微軟正黑體" panose="020B0604030504040204" pitchFamily="34" charset="-120"/>
              <a:ea typeface="微軟正黑體" panose="020B0604030504040204" pitchFamily="34" charset="-120"/>
            </a:endParaRPr>
          </a:p>
          <a:p>
            <a:pPr marL="342900" indent="-342900">
              <a:lnSpc>
                <a:spcPct val="120000"/>
              </a:lnSpc>
              <a:spcBef>
                <a:spcPts val="1000"/>
              </a:spcBef>
              <a:buFont typeface="Arial" panose="020B0604020202020204" pitchFamily="34" charset="0"/>
              <a:buChar char="•"/>
            </a:pPr>
            <a:endParaRPr lang="en-US" altLang="zh-TW" sz="2200" dirty="0" smtClean="0">
              <a:latin typeface="微軟正黑體" panose="020B0604030504040204" pitchFamily="34" charset="-120"/>
              <a:ea typeface="微軟正黑體" panose="020B0604030504040204" pitchFamily="34" charset="-120"/>
            </a:endParaRPr>
          </a:p>
          <a:p>
            <a:pPr marL="342900" indent="-342900">
              <a:lnSpc>
                <a:spcPct val="120000"/>
              </a:lnSpc>
              <a:spcBef>
                <a:spcPts val="1000"/>
              </a:spcBef>
              <a:buFont typeface="Arial" panose="020B0604020202020204" pitchFamily="34" charset="0"/>
              <a:buChar char="•"/>
            </a:pPr>
            <a:r>
              <a:rPr lang="zh-TW" altLang="en-US" sz="2200" dirty="0" smtClean="0">
                <a:latin typeface="微軟正黑體" panose="020B0604030504040204" pitchFamily="34" charset="-120"/>
                <a:ea typeface="微軟正黑體" panose="020B0604030504040204" pitchFamily="34" charset="-120"/>
              </a:rPr>
              <a:t>受</a:t>
            </a:r>
            <a:r>
              <a:rPr lang="zh-TW" altLang="en-US" sz="2200" dirty="0">
                <a:latin typeface="微軟正黑體" panose="020B0604030504040204" pitchFamily="34" charset="-120"/>
                <a:ea typeface="微軟正黑體" panose="020B0604030504040204" pitchFamily="34" charset="-120"/>
              </a:rPr>
              <a:t>測者</a:t>
            </a:r>
            <a:r>
              <a:rPr lang="zh-TW" altLang="en-US" sz="2200" dirty="0" smtClean="0">
                <a:latin typeface="微軟正黑體" panose="020B0604030504040204" pitchFamily="34" charset="-120"/>
                <a:ea typeface="微軟正黑體" panose="020B0604030504040204" pitchFamily="34" charset="-120"/>
              </a:rPr>
              <a:t>完成</a:t>
            </a:r>
            <a:r>
              <a:rPr lang="zh-TW" altLang="en-US" sz="2200" dirty="0">
                <a:latin typeface="微軟正黑體" panose="020B0604030504040204" pitchFamily="34" charset="-120"/>
                <a:ea typeface="微軟正黑體" panose="020B0604030504040204" pitchFamily="34" charset="-120"/>
              </a:rPr>
              <a:t>了</a:t>
            </a:r>
            <a:r>
              <a:rPr lang="en-US" altLang="zh-TW" sz="2200" dirty="0" smtClean="0">
                <a:latin typeface="微軟正黑體" panose="020B0604030504040204" pitchFamily="34" charset="-120"/>
                <a:ea typeface="微軟正黑體" panose="020B0604030504040204" pitchFamily="34" charset="-120"/>
              </a:rPr>
              <a:t>6</a:t>
            </a:r>
            <a:r>
              <a:rPr lang="zh-TW" altLang="en-US" sz="2200" dirty="0">
                <a:latin typeface="微軟正黑體" panose="020B0604030504040204" pitchFamily="34" charset="-120"/>
                <a:ea typeface="微軟正黑體" panose="020B0604030504040204" pitchFamily="34" charset="-120"/>
              </a:rPr>
              <a:t>項</a:t>
            </a:r>
            <a:r>
              <a:rPr lang="zh-TW" altLang="en-US" sz="2200" dirty="0" smtClean="0">
                <a:latin typeface="微軟正黑體" panose="020B0604030504040204" pitchFamily="34" charset="-120"/>
                <a:ea typeface="微軟正黑體" panose="020B0604030504040204" pitchFamily="34" charset="-120"/>
              </a:rPr>
              <a:t>駕駛段落，</a:t>
            </a:r>
            <a:r>
              <a:rPr lang="zh-TW" altLang="en-US" sz="2200" dirty="0">
                <a:latin typeface="微軟正黑體" panose="020B0604030504040204" pitchFamily="34" charset="-120"/>
                <a:ea typeface="微軟正黑體" panose="020B0604030504040204" pitchFamily="34" charset="-120"/>
              </a:rPr>
              <a:t>每個持續約</a:t>
            </a:r>
            <a:r>
              <a:rPr lang="en-US" altLang="zh-TW" sz="2200" dirty="0">
                <a:latin typeface="微軟正黑體" panose="020B0604030504040204" pitchFamily="34" charset="-120"/>
                <a:ea typeface="微軟正黑體" panose="020B0604030504040204" pitchFamily="34" charset="-120"/>
              </a:rPr>
              <a:t>8</a:t>
            </a:r>
            <a:r>
              <a:rPr lang="zh-TW" altLang="en-US" sz="2200" dirty="0">
                <a:latin typeface="微軟正黑體" panose="020B0604030504040204" pitchFamily="34" charset="-120"/>
                <a:ea typeface="微軟正黑體" panose="020B0604030504040204" pitchFamily="34" charset="-120"/>
              </a:rPr>
              <a:t>分鐘</a:t>
            </a:r>
            <a:r>
              <a:rPr lang="zh-TW" altLang="en-US" sz="2200" dirty="0" smtClean="0">
                <a:latin typeface="微軟正黑體" panose="020B0604030504040204" pitchFamily="34" charset="-120"/>
                <a:ea typeface="微軟正黑體" panose="020B0604030504040204" pitchFamily="34" charset="-120"/>
              </a:rPr>
              <a:t>。包括</a:t>
            </a:r>
            <a:r>
              <a:rPr lang="en-US" altLang="zh-TW" sz="2200" dirty="0" smtClean="0">
                <a:latin typeface="微軟正黑體" panose="020B0604030504040204" pitchFamily="34" charset="-120"/>
                <a:ea typeface="微軟正黑體" panose="020B0604030504040204" pitchFamily="34" charset="-120"/>
              </a:rPr>
              <a:t>2</a:t>
            </a:r>
            <a:r>
              <a:rPr lang="zh-TW" altLang="en-US" sz="2200" dirty="0" smtClean="0">
                <a:latin typeface="微軟正黑體" panose="020B0604030504040204" pitchFamily="34" charset="-120"/>
                <a:ea typeface="微軟正黑體" panose="020B0604030504040204" pitchFamily="34" charset="-120"/>
              </a:rPr>
              <a:t>項在無音頻中駕駛，</a:t>
            </a:r>
            <a:r>
              <a:rPr lang="en-US" altLang="zh-TW" sz="2200" dirty="0">
                <a:latin typeface="微軟正黑體" panose="020B0604030504040204" pitchFamily="34" charset="-120"/>
                <a:ea typeface="微軟正黑體" panose="020B0604030504040204" pitchFamily="34" charset="-120"/>
              </a:rPr>
              <a:t> </a:t>
            </a:r>
            <a:r>
              <a:rPr lang="en-US" altLang="zh-TW" sz="2200" dirty="0" smtClean="0">
                <a:latin typeface="微軟正黑體" panose="020B0604030504040204" pitchFamily="34" charset="-120"/>
                <a:ea typeface="微軟正黑體" panose="020B0604030504040204" pitchFamily="34" charset="-120"/>
              </a:rPr>
              <a:t>2</a:t>
            </a:r>
            <a:r>
              <a:rPr lang="zh-TW" altLang="en-US" sz="2200" dirty="0" smtClean="0">
                <a:latin typeface="微軟正黑體" panose="020B0604030504040204" pitchFamily="34" charset="-120"/>
                <a:ea typeface="微軟正黑體" panose="020B0604030504040204" pitchFamily="34" charset="-120"/>
              </a:rPr>
              <a:t>項在無聊</a:t>
            </a:r>
            <a:r>
              <a:rPr lang="zh-TW" altLang="en-US" sz="2200" dirty="0">
                <a:latin typeface="微軟正黑體" panose="020B0604030504040204" pitchFamily="34" charset="-120"/>
                <a:ea typeface="微軟正黑體" panose="020B0604030504040204" pitchFamily="34" charset="-120"/>
              </a:rPr>
              <a:t>音頻</a:t>
            </a:r>
            <a:r>
              <a:rPr lang="zh-TW" altLang="en-US" sz="2200" dirty="0" smtClean="0">
                <a:latin typeface="微軟正黑體" panose="020B0604030504040204" pitchFamily="34" charset="-120"/>
                <a:ea typeface="微軟正黑體" panose="020B0604030504040204" pitchFamily="34" charset="-120"/>
              </a:rPr>
              <a:t>中</a:t>
            </a:r>
            <a:r>
              <a:rPr lang="zh-TW" altLang="en-US" sz="2200" dirty="0">
                <a:latin typeface="微軟正黑體" panose="020B0604030504040204" pitchFamily="34" charset="-120"/>
                <a:ea typeface="微軟正黑體" panose="020B0604030504040204" pitchFamily="34" charset="-120"/>
              </a:rPr>
              <a:t>駕駛</a:t>
            </a:r>
            <a:r>
              <a:rPr lang="zh-TW" altLang="en-US" sz="2200" dirty="0" smtClean="0">
                <a:latin typeface="微軟正黑體" panose="020B0604030504040204" pitchFamily="34" charset="-120"/>
                <a:ea typeface="微軟正黑體" panose="020B0604030504040204" pitchFamily="34" charset="-120"/>
              </a:rPr>
              <a:t>和</a:t>
            </a:r>
            <a:r>
              <a:rPr lang="en-US" altLang="zh-TW" sz="2200" dirty="0" smtClean="0">
                <a:latin typeface="微軟正黑體" panose="020B0604030504040204" pitchFamily="34" charset="-120"/>
                <a:ea typeface="微軟正黑體" panose="020B0604030504040204" pitchFamily="34" charset="-120"/>
              </a:rPr>
              <a:t>2</a:t>
            </a:r>
            <a:r>
              <a:rPr lang="zh-TW" altLang="en-US" sz="2200" dirty="0">
                <a:latin typeface="微軟正黑體" panose="020B0604030504040204" pitchFamily="34" charset="-120"/>
                <a:ea typeface="微軟正黑體" panose="020B0604030504040204" pitchFamily="34" charset="-120"/>
              </a:rPr>
              <a:t>項</a:t>
            </a:r>
            <a:r>
              <a:rPr lang="zh-TW" altLang="en-US" sz="2200" dirty="0" smtClean="0">
                <a:latin typeface="微軟正黑體" panose="020B0604030504040204" pitchFamily="34" charset="-120"/>
                <a:ea typeface="微軟正黑體" panose="020B0604030504040204" pitchFamily="34" charset="-120"/>
              </a:rPr>
              <a:t>有趣</a:t>
            </a:r>
            <a:r>
              <a:rPr lang="zh-TW" altLang="en-US" sz="2200" dirty="0">
                <a:latin typeface="微軟正黑體" panose="020B0604030504040204" pitchFamily="34" charset="-120"/>
                <a:ea typeface="微軟正黑體" panose="020B0604030504040204" pitchFamily="34" charset="-120"/>
              </a:rPr>
              <a:t>的</a:t>
            </a:r>
            <a:r>
              <a:rPr lang="zh-TW" altLang="en-US" sz="2200" dirty="0" smtClean="0">
                <a:latin typeface="微軟正黑體" panose="020B0604030504040204" pitchFamily="34" charset="-120"/>
                <a:ea typeface="微軟正黑體" panose="020B0604030504040204" pitchFamily="34" charset="-120"/>
              </a:rPr>
              <a:t>音頻</a:t>
            </a:r>
            <a:r>
              <a:rPr lang="zh-TW" altLang="en-US" sz="2200" dirty="0">
                <a:latin typeface="微軟正黑體" panose="020B0604030504040204" pitchFamily="34" charset="-120"/>
                <a:ea typeface="微軟正黑體" panose="020B0604030504040204" pitchFamily="34" charset="-120"/>
              </a:rPr>
              <a:t>中</a:t>
            </a:r>
            <a:r>
              <a:rPr lang="zh-TW" altLang="en-US" sz="2200" dirty="0" smtClean="0">
                <a:latin typeface="微軟正黑體" panose="020B0604030504040204" pitchFamily="34" charset="-120"/>
                <a:ea typeface="微軟正黑體" panose="020B0604030504040204" pitchFamily="34" charset="-120"/>
              </a:rPr>
              <a:t>駕駛</a:t>
            </a:r>
            <a:endParaRPr lang="en-US" altLang="zh-TW" sz="2200" dirty="0" smtClean="0">
              <a:latin typeface="微軟正黑體" panose="020B0604030504040204" pitchFamily="34" charset="-120"/>
              <a:ea typeface="微軟正黑體" panose="020B0604030504040204" pitchFamily="34" charset="-120"/>
            </a:endParaRPr>
          </a:p>
          <a:p>
            <a:pPr marL="342900" indent="-342900">
              <a:lnSpc>
                <a:spcPct val="120000"/>
              </a:lnSpc>
              <a:spcBef>
                <a:spcPts val="1000"/>
              </a:spcBef>
              <a:buFont typeface="Arial" panose="020B0604020202020204" pitchFamily="34" charset="0"/>
              <a:buChar char="•"/>
            </a:pPr>
            <a:endParaRPr lang="en-US" altLang="zh-TW" sz="2200" dirty="0" smtClean="0">
              <a:latin typeface="微軟正黑體" panose="020B0604030504040204" pitchFamily="34" charset="-120"/>
              <a:ea typeface="微軟正黑體" panose="020B0604030504040204" pitchFamily="34" charset="-120"/>
            </a:endParaRPr>
          </a:p>
          <a:p>
            <a:pPr marL="342900" indent="-342900">
              <a:lnSpc>
                <a:spcPct val="120000"/>
              </a:lnSpc>
              <a:spcBef>
                <a:spcPts val="1000"/>
              </a:spcBef>
              <a:buFont typeface="Arial" panose="020B0604020202020204" pitchFamily="34" charset="0"/>
              <a:buChar char="•"/>
            </a:pPr>
            <a:r>
              <a:rPr lang="zh-TW" altLang="en-US" sz="2200" dirty="0">
                <a:latin typeface="微軟正黑體" panose="020B0604030504040204" pitchFamily="34" charset="-120"/>
                <a:ea typeface="微軟正黑體" panose="020B0604030504040204" pitchFamily="34" charset="-120"/>
              </a:rPr>
              <a:t>每個</a:t>
            </a:r>
            <a:r>
              <a:rPr lang="zh-TW" altLang="en-US" sz="2200" dirty="0" smtClean="0">
                <a:latin typeface="微軟正黑體" panose="020B0604030504040204" pitchFamily="34" charset="-120"/>
                <a:ea typeface="微軟正黑體" panose="020B0604030504040204" pitchFamily="34" charset="-120"/>
              </a:rPr>
              <a:t>片段間</a:t>
            </a:r>
            <a:r>
              <a:rPr lang="zh-TW" altLang="en-US" sz="2200" dirty="0">
                <a:latin typeface="微軟正黑體" panose="020B0604030504040204" pitchFamily="34" charset="-120"/>
                <a:ea typeface="微軟正黑體" panose="020B0604030504040204" pitchFamily="34" charset="-120"/>
              </a:rPr>
              <a:t>以較</a:t>
            </a:r>
            <a:r>
              <a:rPr lang="zh-TW" altLang="en-US" sz="2200" dirty="0" smtClean="0">
                <a:latin typeface="微軟正黑體" panose="020B0604030504040204" pitchFamily="34" charset="-120"/>
                <a:ea typeface="微軟正黑體" panose="020B0604030504040204" pitchFamily="34" charset="-120"/>
              </a:rPr>
              <a:t>短（</a:t>
            </a:r>
            <a:r>
              <a:rPr lang="en-US" altLang="zh-TW" sz="2200" dirty="0">
                <a:latin typeface="微軟正黑體" panose="020B0604030504040204" pitchFamily="34" charset="-120"/>
                <a:ea typeface="微軟正黑體" panose="020B0604030504040204" pitchFamily="34" charset="-120"/>
              </a:rPr>
              <a:t>2 s</a:t>
            </a:r>
            <a:r>
              <a:rPr lang="zh-TW" altLang="en-US" sz="2200" dirty="0" smtClean="0">
                <a:latin typeface="微軟正黑體" panose="020B0604030504040204" pitchFamily="34" charset="-120"/>
                <a:ea typeface="微軟正黑體" panose="020B0604030504040204" pitchFamily="34" charset="-120"/>
              </a:rPr>
              <a:t>）</a:t>
            </a:r>
            <a:r>
              <a:rPr lang="zh-TW" altLang="en-US" sz="2200" dirty="0">
                <a:latin typeface="微軟正黑體" panose="020B0604030504040204" pitchFamily="34" charset="-120"/>
                <a:ea typeface="微軟正黑體" panose="020B0604030504040204" pitchFamily="34" charset="-120"/>
              </a:rPr>
              <a:t>的間隔</a:t>
            </a:r>
            <a:r>
              <a:rPr lang="zh-TW" altLang="en-US" sz="2200" dirty="0" smtClean="0">
                <a:latin typeface="微軟正黑體" panose="020B0604030504040204" pitchFamily="34" charset="-120"/>
                <a:ea typeface="微軟正黑體" panose="020B0604030504040204" pitchFamily="34" charset="-120"/>
              </a:rPr>
              <a:t>連續</a:t>
            </a:r>
            <a:r>
              <a:rPr lang="zh-TW" altLang="en-US" sz="2200" dirty="0">
                <a:latin typeface="微軟正黑體" panose="020B0604030504040204" pitchFamily="34" charset="-120"/>
                <a:ea typeface="微軟正黑體" panose="020B0604030504040204" pitchFamily="34" charset="-120"/>
              </a:rPr>
              <a:t>播放</a:t>
            </a:r>
            <a:r>
              <a:rPr lang="zh-TW" altLang="en-US" sz="2200" dirty="0" smtClean="0">
                <a:latin typeface="微軟正黑體" panose="020B0604030504040204" pitchFamily="34" charset="-120"/>
                <a:ea typeface="微軟正黑體" panose="020B0604030504040204" pitchFamily="34" charset="-120"/>
              </a:rPr>
              <a:t>。實驗人員故意</a:t>
            </a:r>
            <a:r>
              <a:rPr lang="zh-TW" altLang="en-US" sz="2200" dirty="0">
                <a:latin typeface="微軟正黑體" panose="020B0604030504040204" pitchFamily="34" charset="-120"/>
                <a:ea typeface="微軟正黑體" panose="020B0604030504040204" pitchFamily="34" charset="-120"/>
              </a:rPr>
              <a:t>沒有</a:t>
            </a:r>
            <a:r>
              <a:rPr lang="zh-TW" altLang="en-US" sz="2200" dirty="0" smtClean="0">
                <a:latin typeface="微軟正黑體" panose="020B0604030504040204" pitchFamily="34" charset="-120"/>
                <a:ea typeface="微軟正黑體" panose="020B0604030504040204" pitchFamily="34" charset="-120"/>
              </a:rPr>
              <a:t>給予</a:t>
            </a:r>
            <a:r>
              <a:rPr lang="zh-TW" altLang="en-US" sz="2200" dirty="0">
                <a:latin typeface="微軟正黑體" panose="020B0604030504040204" pitchFamily="34" charset="-120"/>
                <a:ea typeface="微軟正黑體" panose="020B0604030504040204" pitchFamily="34" charset="-120"/>
              </a:rPr>
              <a:t>有關聽覺刺激的任何</a:t>
            </a:r>
            <a:r>
              <a:rPr lang="zh-TW" altLang="en-US" sz="2200" dirty="0" smtClean="0">
                <a:latin typeface="微軟正黑體" panose="020B0604030504040204" pitchFamily="34" charset="-120"/>
                <a:ea typeface="微軟正黑體" panose="020B0604030504040204" pitchFamily="34" charset="-120"/>
              </a:rPr>
              <a:t>具體指示</a:t>
            </a:r>
            <a:endParaRPr lang="zh-TW" altLang="en-US" sz="22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5272439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518475" y="925422"/>
            <a:ext cx="11138355" cy="6013954"/>
          </a:xfrm>
          <a:prstGeom prst="rect">
            <a:avLst/>
          </a:prstGeom>
        </p:spPr>
        <p:txBody>
          <a:bodyPr wrap="square">
            <a:spAutoFit/>
          </a:bodyPr>
          <a:lstStyle/>
          <a:p>
            <a:pPr>
              <a:lnSpc>
                <a:spcPct val="130000"/>
              </a:lnSpc>
            </a:pPr>
            <a:r>
              <a:rPr lang="zh-TW" altLang="en-US" sz="2200" dirty="0">
                <a:solidFill>
                  <a:srgbClr val="323232"/>
                </a:solidFill>
                <a:latin typeface="微軟正黑體" panose="020B0604030504040204" pitchFamily="34" charset="-120"/>
                <a:ea typeface="微軟正黑體" panose="020B0604030504040204" pitchFamily="34" charset="-120"/>
              </a:rPr>
              <a:t>根據駕駛狀況的三個級別，在</a:t>
            </a:r>
            <a:r>
              <a:rPr lang="en-US" altLang="zh-TW" sz="2200" dirty="0">
                <a:solidFill>
                  <a:srgbClr val="323232"/>
                </a:solidFill>
                <a:latin typeface="微軟正黑體" panose="020B0604030504040204" pitchFamily="34" charset="-120"/>
                <a:ea typeface="微軟正黑體" panose="020B0604030504040204" pitchFamily="34" charset="-120"/>
              </a:rPr>
              <a:t>SPSS 20.0</a:t>
            </a:r>
            <a:r>
              <a:rPr lang="zh-TW" altLang="en-US" sz="2200" dirty="0">
                <a:solidFill>
                  <a:srgbClr val="323232"/>
                </a:solidFill>
                <a:latin typeface="微軟正黑體" panose="020B0604030504040204" pitchFamily="34" charset="-120"/>
                <a:ea typeface="微軟正黑體" panose="020B0604030504040204" pitchFamily="34" charset="-120"/>
              </a:rPr>
              <a:t>中使用線性混合模型（</a:t>
            </a:r>
            <a:r>
              <a:rPr lang="en-US" altLang="zh-TW" sz="2200" dirty="0">
                <a:solidFill>
                  <a:srgbClr val="323232"/>
                </a:solidFill>
                <a:latin typeface="微軟正黑體" panose="020B0604030504040204" pitchFamily="34" charset="-120"/>
                <a:ea typeface="微軟正黑體" panose="020B0604030504040204" pitchFamily="34" charset="-120"/>
              </a:rPr>
              <a:t>LMM</a:t>
            </a:r>
            <a:r>
              <a:rPr lang="zh-TW" altLang="en-US" sz="2200" dirty="0" smtClean="0">
                <a:solidFill>
                  <a:srgbClr val="323232"/>
                </a:solidFill>
                <a:latin typeface="微軟正黑體" panose="020B0604030504040204" pitchFamily="34" charset="-120"/>
                <a:ea typeface="微軟正黑體" panose="020B0604030504040204" pitchFamily="34" charset="-120"/>
              </a:rPr>
              <a:t>）</a:t>
            </a:r>
            <a:endParaRPr lang="en-US" altLang="zh-TW" sz="2200" dirty="0" smtClean="0">
              <a:solidFill>
                <a:srgbClr val="323232"/>
              </a:solidFill>
              <a:latin typeface="微軟正黑體" panose="020B0604030504040204" pitchFamily="34" charset="-120"/>
              <a:ea typeface="微軟正黑體" panose="020B0604030504040204" pitchFamily="34" charset="-120"/>
            </a:endParaRPr>
          </a:p>
          <a:p>
            <a:pPr>
              <a:lnSpc>
                <a:spcPct val="130000"/>
              </a:lnSpc>
            </a:pPr>
            <a:r>
              <a:rPr lang="zh-TW" altLang="en-US" sz="2200" dirty="0" smtClean="0">
                <a:solidFill>
                  <a:srgbClr val="323232"/>
                </a:solidFill>
                <a:latin typeface="微軟正黑體" panose="020B0604030504040204" pitchFamily="34" charset="-120"/>
                <a:ea typeface="微軟正黑體" panose="020B0604030504040204" pitchFamily="34" charset="-120"/>
              </a:rPr>
              <a:t>分析</a:t>
            </a:r>
            <a:r>
              <a:rPr lang="zh-TW" altLang="en-US" sz="2200" dirty="0">
                <a:solidFill>
                  <a:srgbClr val="323232"/>
                </a:solidFill>
                <a:latin typeface="微軟正黑體" panose="020B0604030504040204" pitchFamily="34" charset="-120"/>
                <a:ea typeface="微軟正黑體" panose="020B0604030504040204" pitchFamily="34" charset="-120"/>
              </a:rPr>
              <a:t>了各種行為和生理措施</a:t>
            </a:r>
            <a:r>
              <a:rPr lang="zh-TW" altLang="en-US" sz="2200" dirty="0" smtClean="0">
                <a:solidFill>
                  <a:srgbClr val="323232"/>
                </a:solidFill>
                <a:latin typeface="微軟正黑體" panose="020B0604030504040204" pitchFamily="34" charset="-120"/>
                <a:ea typeface="微軟正黑體" panose="020B0604030504040204" pitchFamily="34" charset="-120"/>
              </a:rPr>
              <a:t>。</a:t>
            </a:r>
            <a:endParaRPr lang="en-US" altLang="zh-TW" sz="2200" dirty="0" smtClean="0">
              <a:solidFill>
                <a:srgbClr val="323232"/>
              </a:solidFill>
              <a:latin typeface="微軟正黑體" panose="020B0604030504040204" pitchFamily="34" charset="-120"/>
              <a:ea typeface="微軟正黑體" panose="020B0604030504040204" pitchFamily="34" charset="-120"/>
            </a:endParaRPr>
          </a:p>
          <a:p>
            <a:pPr>
              <a:lnSpc>
                <a:spcPct val="130000"/>
              </a:lnSpc>
            </a:pPr>
            <a:endParaRPr lang="en-US" altLang="zh-TW" sz="2200" dirty="0" smtClean="0">
              <a:solidFill>
                <a:srgbClr val="323232"/>
              </a:solidFill>
              <a:latin typeface="微軟正黑體" panose="020B0604030504040204" pitchFamily="34" charset="-120"/>
              <a:ea typeface="微軟正黑體" panose="020B0604030504040204" pitchFamily="34" charset="-120"/>
            </a:endParaRPr>
          </a:p>
          <a:p>
            <a:pPr marL="342900" indent="-342900">
              <a:lnSpc>
                <a:spcPct val="130000"/>
              </a:lnSpc>
              <a:buFont typeface="Arial" panose="020B0604020202020204" pitchFamily="34" charset="0"/>
              <a:buChar char="•"/>
            </a:pPr>
            <a:r>
              <a:rPr lang="zh-TW" altLang="en-US" sz="2200" dirty="0">
                <a:latin typeface="微軟正黑體" panose="020B0604030504040204" pitchFamily="34" charset="-120"/>
                <a:ea typeface="微軟正黑體" panose="020B0604030504040204" pitchFamily="34" charset="-120"/>
              </a:rPr>
              <a:t>聆聽有趣的音頻（</a:t>
            </a:r>
            <a:r>
              <a:rPr lang="en-US" altLang="zh-TW" sz="2200" dirty="0" smtClean="0">
                <a:latin typeface="微軟正黑體" panose="020B0604030504040204" pitchFamily="34" charset="-120"/>
                <a:ea typeface="微軟正黑體" panose="020B0604030504040204" pitchFamily="34" charset="-120"/>
              </a:rPr>
              <a:t> </a:t>
            </a:r>
            <a:r>
              <a:rPr lang="en-US" altLang="zh-TW" sz="2200" dirty="0">
                <a:latin typeface="微軟正黑體" panose="020B0604030504040204" pitchFamily="34" charset="-120"/>
                <a:ea typeface="微軟正黑體" panose="020B0604030504040204" pitchFamily="34" charset="-120"/>
              </a:rPr>
              <a:t>M </a:t>
            </a:r>
            <a:r>
              <a:rPr lang="zh-TW" altLang="en-US" sz="2200" dirty="0">
                <a:latin typeface="微軟正黑體" panose="020B0604030504040204" pitchFamily="34" charset="-120"/>
                <a:ea typeface="微軟正黑體" panose="020B0604030504040204" pitchFamily="34" charset="-120"/>
              </a:rPr>
              <a:t> </a:t>
            </a:r>
            <a:r>
              <a:rPr lang="en-US" altLang="zh-TW" sz="2200" dirty="0">
                <a:latin typeface="微軟正黑體" panose="020B0604030504040204" pitchFamily="34" charset="-120"/>
                <a:ea typeface="微軟正黑體" panose="020B0604030504040204" pitchFamily="34" charset="-120"/>
              </a:rPr>
              <a:t>= 15.6 m</a:t>
            </a:r>
            <a:r>
              <a:rPr lang="zh-TW" altLang="en-US" sz="2200" dirty="0">
                <a:latin typeface="微軟正黑體" panose="020B0604030504040204" pitchFamily="34" charset="-120"/>
                <a:ea typeface="微軟正黑體" panose="020B0604030504040204" pitchFamily="34" charset="-120"/>
              </a:rPr>
              <a:t>）時，汽車的</a:t>
            </a:r>
            <a:r>
              <a:rPr lang="zh-TW" altLang="en-US" sz="2200" dirty="0" smtClean="0">
                <a:latin typeface="微軟正黑體" panose="020B0604030504040204" pitchFamily="34" charset="-120"/>
                <a:ea typeface="微軟正黑體" panose="020B0604030504040204" pitchFamily="34" charset="-120"/>
              </a:rPr>
              <a:t>跟車距離</a:t>
            </a:r>
            <a:r>
              <a:rPr lang="zh-TW" altLang="en-US" sz="2200" dirty="0">
                <a:latin typeface="微軟正黑體" panose="020B0604030504040204" pitchFamily="34" charset="-120"/>
                <a:ea typeface="微軟正黑體" panose="020B0604030504040204" pitchFamily="34" charset="-120"/>
              </a:rPr>
              <a:t>更</a:t>
            </a:r>
            <a:r>
              <a:rPr lang="zh-TW" altLang="en-US" sz="2200" dirty="0" smtClean="0">
                <a:latin typeface="微軟正黑體" panose="020B0604030504040204" pitchFamily="34" charset="-120"/>
                <a:ea typeface="微軟正黑體" panose="020B0604030504040204" pitchFamily="34" charset="-120"/>
              </a:rPr>
              <a:t>大</a:t>
            </a:r>
            <a:r>
              <a:rPr lang="zh-TW" altLang="en-US" sz="2200" dirty="0">
                <a:latin typeface="微軟正黑體" panose="020B0604030504040204" pitchFamily="34" charset="-120"/>
                <a:ea typeface="微軟正黑體" panose="020B0604030504040204" pitchFamily="34" charset="-120"/>
              </a:rPr>
              <a:t>，</a:t>
            </a:r>
            <a:r>
              <a:rPr lang="zh-TW" altLang="en-US" sz="2200" dirty="0" smtClean="0">
                <a:latin typeface="微軟正黑體" panose="020B0604030504040204" pitchFamily="34" charset="-120"/>
                <a:ea typeface="微軟正黑體" panose="020B0604030504040204" pitchFamily="34" charset="-120"/>
              </a:rPr>
              <a:t>與</a:t>
            </a:r>
            <a:r>
              <a:rPr lang="zh-TW" altLang="en-US" sz="2200" dirty="0">
                <a:latin typeface="微軟正黑體" panose="020B0604030504040204" pitchFamily="34" charset="-120"/>
                <a:ea typeface="微軟正黑體" panose="020B0604030504040204" pitchFamily="34" charset="-120"/>
              </a:rPr>
              <a:t>無聊</a:t>
            </a:r>
            <a:r>
              <a:rPr lang="zh-TW" altLang="en-US" sz="2200" dirty="0" smtClean="0">
                <a:latin typeface="微軟正黑體" panose="020B0604030504040204" pitchFamily="34" charset="-120"/>
                <a:ea typeface="微軟正黑體" panose="020B0604030504040204" pitchFamily="34" charset="-120"/>
              </a:rPr>
              <a:t>的</a:t>
            </a:r>
            <a:r>
              <a:rPr lang="zh-TW" altLang="en-US" sz="2200" dirty="0">
                <a:latin typeface="微軟正黑體" panose="020B0604030504040204" pitchFamily="34" charset="-120"/>
                <a:ea typeface="微軟正黑體" panose="020B0604030504040204" pitchFamily="34" charset="-120"/>
              </a:rPr>
              <a:t>音頻</a:t>
            </a:r>
            <a:r>
              <a:rPr lang="zh-TW" altLang="en-US" sz="2200" dirty="0" smtClean="0">
                <a:latin typeface="微軟正黑體" panose="020B0604030504040204" pitchFamily="34" charset="-120"/>
                <a:ea typeface="微軟正黑體" panose="020B0604030504040204" pitchFamily="34" charset="-120"/>
              </a:rPr>
              <a:t>（</a:t>
            </a:r>
            <a:r>
              <a:rPr lang="en-US" altLang="zh-TW" sz="2200" dirty="0" smtClean="0">
                <a:latin typeface="微軟正黑體" panose="020B0604030504040204" pitchFamily="34" charset="-120"/>
                <a:ea typeface="微軟正黑體" panose="020B0604030504040204" pitchFamily="34" charset="-120"/>
              </a:rPr>
              <a:t>M = </a:t>
            </a:r>
            <a:r>
              <a:rPr lang="en-US" altLang="zh-TW" sz="2200" dirty="0">
                <a:latin typeface="微軟正黑體" panose="020B0604030504040204" pitchFamily="34" charset="-120"/>
                <a:ea typeface="微軟正黑體" panose="020B0604030504040204" pitchFamily="34" charset="-120"/>
              </a:rPr>
              <a:t>14.9 m</a:t>
            </a:r>
            <a:r>
              <a:rPr lang="zh-TW" altLang="en-US" sz="2200" dirty="0">
                <a:latin typeface="微軟正黑體" panose="020B0604030504040204" pitchFamily="34" charset="-120"/>
                <a:ea typeface="微軟正黑體" panose="020B0604030504040204" pitchFamily="34" charset="-120"/>
              </a:rPr>
              <a:t>）</a:t>
            </a:r>
            <a:r>
              <a:rPr lang="zh-TW" altLang="en-US" sz="2200" dirty="0" smtClean="0">
                <a:latin typeface="微軟正黑體" panose="020B0604030504040204" pitchFamily="34" charset="-120"/>
                <a:ea typeface="微軟正黑體" panose="020B0604030504040204" pitchFamily="34" charset="-120"/>
              </a:rPr>
              <a:t>或無音頻（</a:t>
            </a:r>
            <a:r>
              <a:rPr lang="en-US" altLang="zh-TW" sz="2200" dirty="0">
                <a:latin typeface="微軟正黑體" panose="020B0604030504040204" pitchFamily="34" charset="-120"/>
                <a:ea typeface="微軟正黑體" panose="020B0604030504040204" pitchFamily="34" charset="-120"/>
              </a:rPr>
              <a:t>M</a:t>
            </a:r>
            <a:r>
              <a:rPr lang="en-US" altLang="zh-TW" sz="2400" dirty="0" smtClean="0">
                <a:solidFill>
                  <a:srgbClr val="2E2E2E"/>
                </a:solidFill>
                <a:latin typeface="微軟正黑體" panose="020B0604030504040204" pitchFamily="34" charset="-120"/>
                <a:ea typeface="微軟正黑體" panose="020B0604030504040204" pitchFamily="34" charset="-120"/>
              </a:rPr>
              <a:t>=</a:t>
            </a:r>
            <a:r>
              <a:rPr lang="en-US" altLang="zh-TW" sz="2400" dirty="0">
                <a:solidFill>
                  <a:srgbClr val="2E2E2E"/>
                </a:solidFill>
                <a:latin typeface="微軟正黑體" panose="020B0604030504040204" pitchFamily="34" charset="-120"/>
                <a:ea typeface="微軟正黑體" panose="020B0604030504040204" pitchFamily="34" charset="-120"/>
              </a:rPr>
              <a:t> 14.6 </a:t>
            </a:r>
            <a:r>
              <a:rPr lang="en-US" altLang="zh-TW" sz="2400" dirty="0" smtClean="0">
                <a:solidFill>
                  <a:srgbClr val="2E2E2E"/>
                </a:solidFill>
                <a:latin typeface="微軟正黑體" panose="020B0604030504040204" pitchFamily="34" charset="-120"/>
                <a:ea typeface="微軟正黑體" panose="020B0604030504040204" pitchFamily="34" charset="-120"/>
              </a:rPr>
              <a:t>m; F(2,60</a:t>
            </a:r>
            <a:r>
              <a:rPr lang="en-US" altLang="zh-TW" sz="2400" dirty="0">
                <a:solidFill>
                  <a:srgbClr val="2E2E2E"/>
                </a:solidFill>
                <a:latin typeface="微軟正黑體" panose="020B0604030504040204" pitchFamily="34" charset="-120"/>
                <a:ea typeface="微軟正黑體" panose="020B0604030504040204" pitchFamily="34" charset="-120"/>
              </a:rPr>
              <a:t>) = 4.66, p &lt; </a:t>
            </a:r>
            <a:r>
              <a:rPr lang="en-US" altLang="zh-TW" sz="2400" dirty="0" smtClean="0">
                <a:solidFill>
                  <a:srgbClr val="2E2E2E"/>
                </a:solidFill>
                <a:latin typeface="微軟正黑體" panose="020B0604030504040204" pitchFamily="34" charset="-120"/>
                <a:ea typeface="微軟正黑體" panose="020B0604030504040204" pitchFamily="34" charset="-120"/>
              </a:rPr>
              <a:t>0.01,</a:t>
            </a:r>
            <a:r>
              <a:rPr lang="en-US" altLang="zh-TW" sz="2400" dirty="0"/>
              <a:t> Cohen's </a:t>
            </a:r>
            <a:r>
              <a:rPr lang="en-US" altLang="zh-TW" sz="2400" i="1" dirty="0"/>
              <a:t>ƒ</a:t>
            </a:r>
            <a:r>
              <a:rPr lang="en-US" altLang="zh-TW" sz="2400" baseline="30000" dirty="0"/>
              <a:t>2</a:t>
            </a:r>
            <a:r>
              <a:rPr lang="en-US" altLang="zh-TW" sz="2400" dirty="0"/>
              <a:t> = 0.01 </a:t>
            </a:r>
            <a:r>
              <a:rPr lang="zh-TW" altLang="en-US" sz="2200" dirty="0" smtClean="0">
                <a:latin typeface="微軟正黑體" panose="020B0604030504040204" pitchFamily="34" charset="-120"/>
                <a:ea typeface="微軟正黑體" panose="020B0604030504040204" pitchFamily="34" charset="-120"/>
              </a:rPr>
              <a:t>）相比。</a:t>
            </a:r>
            <a:endParaRPr lang="en-US" altLang="zh-TW" sz="2200" dirty="0" smtClean="0">
              <a:latin typeface="微軟正黑體" panose="020B0604030504040204" pitchFamily="34" charset="-120"/>
              <a:ea typeface="微軟正黑體" panose="020B0604030504040204" pitchFamily="34" charset="-120"/>
            </a:endParaRPr>
          </a:p>
          <a:p>
            <a:pPr marL="342900" indent="-342900">
              <a:lnSpc>
                <a:spcPct val="130000"/>
              </a:lnSpc>
              <a:buFont typeface="Arial" panose="020B0604020202020204" pitchFamily="34" charset="0"/>
              <a:buChar char="•"/>
            </a:pPr>
            <a:endParaRPr lang="en-US" altLang="zh-TW" sz="2200" dirty="0" smtClean="0">
              <a:latin typeface="微軟正黑體" panose="020B0604030504040204" pitchFamily="34" charset="-120"/>
              <a:ea typeface="微軟正黑體" panose="020B0604030504040204" pitchFamily="34" charset="-120"/>
            </a:endParaRPr>
          </a:p>
          <a:p>
            <a:pPr marL="342900" indent="-342900">
              <a:lnSpc>
                <a:spcPct val="130000"/>
              </a:lnSpc>
              <a:buFont typeface="Arial" panose="020B0604020202020204" pitchFamily="34" charset="0"/>
              <a:buChar char="•"/>
            </a:pPr>
            <a:r>
              <a:rPr lang="zh-TW" altLang="en-US" sz="2200" dirty="0">
                <a:latin typeface="微軟正黑體" panose="020B0604030504040204" pitchFamily="34" charset="-120"/>
                <a:ea typeface="微軟正黑體" panose="020B0604030504040204" pitchFamily="34" charset="-120"/>
              </a:rPr>
              <a:t>對於無聊</a:t>
            </a:r>
            <a:r>
              <a:rPr lang="zh-TW" altLang="en-US" sz="2200" dirty="0" smtClean="0">
                <a:latin typeface="微軟正黑體" panose="020B0604030504040204" pitchFamily="34" charset="-120"/>
                <a:ea typeface="微軟正黑體" panose="020B0604030504040204" pitchFamily="34" charset="-120"/>
              </a:rPr>
              <a:t>的（</a:t>
            </a:r>
            <a:r>
              <a:rPr lang="en-US" altLang="zh-TW" sz="2200" dirty="0" smtClean="0">
                <a:latin typeface="微軟正黑體" panose="020B0604030504040204" pitchFamily="34" charset="-120"/>
                <a:ea typeface="微軟正黑體" panose="020B0604030504040204" pitchFamily="34" charset="-120"/>
              </a:rPr>
              <a:t> M = </a:t>
            </a:r>
            <a:r>
              <a:rPr lang="en-US" altLang="zh-TW" sz="2200" dirty="0">
                <a:latin typeface="微軟正黑體" panose="020B0604030504040204" pitchFamily="34" charset="-120"/>
                <a:ea typeface="微軟正黑體" panose="020B0604030504040204" pitchFamily="34" charset="-120"/>
              </a:rPr>
              <a:t>3.77 m</a:t>
            </a:r>
            <a:r>
              <a:rPr lang="zh-TW" altLang="en-US" sz="2200" dirty="0">
                <a:latin typeface="微軟正黑體" panose="020B0604030504040204" pitchFamily="34" charset="-120"/>
                <a:ea typeface="微軟正黑體" panose="020B0604030504040204" pitchFamily="34" charset="-120"/>
              </a:rPr>
              <a:t>）和有趣的</a:t>
            </a:r>
            <a:r>
              <a:rPr lang="zh-TW" altLang="en-US" sz="2200" dirty="0" smtClean="0">
                <a:latin typeface="微軟正黑體" panose="020B0604030504040204" pitchFamily="34" charset="-120"/>
                <a:ea typeface="微軟正黑體" panose="020B0604030504040204" pitchFamily="34" charset="-120"/>
              </a:rPr>
              <a:t>（</a:t>
            </a:r>
            <a:r>
              <a:rPr lang="en-US" altLang="zh-TW" sz="2200" dirty="0">
                <a:latin typeface="微軟正黑體" panose="020B0604030504040204" pitchFamily="34" charset="-120"/>
                <a:ea typeface="微軟正黑體" panose="020B0604030504040204" pitchFamily="34" charset="-120"/>
              </a:rPr>
              <a:t> M </a:t>
            </a:r>
            <a:r>
              <a:rPr lang="zh-TW" altLang="en-US" sz="2200" dirty="0">
                <a:latin typeface="微軟正黑體" panose="020B0604030504040204" pitchFamily="34" charset="-120"/>
                <a:ea typeface="微軟正黑體" panose="020B0604030504040204" pitchFamily="34" charset="-120"/>
              </a:rPr>
              <a:t> </a:t>
            </a:r>
            <a:r>
              <a:rPr lang="en-US" altLang="zh-TW" sz="2200" dirty="0">
                <a:latin typeface="微軟正黑體" panose="020B0604030504040204" pitchFamily="34" charset="-120"/>
                <a:ea typeface="微軟正黑體" panose="020B0604030504040204" pitchFamily="34" charset="-120"/>
              </a:rPr>
              <a:t>= 3.80 m</a:t>
            </a:r>
            <a:r>
              <a:rPr lang="zh-TW" altLang="en-US" sz="2200" dirty="0">
                <a:latin typeface="微軟正黑體" panose="020B0604030504040204" pitchFamily="34" charset="-120"/>
                <a:ea typeface="微軟正黑體" panose="020B0604030504040204" pitchFamily="34" charset="-120"/>
              </a:rPr>
              <a:t>）聽覺條件，</a:t>
            </a:r>
            <a:r>
              <a:rPr lang="zh-TW" altLang="en-US" sz="2200" dirty="0" smtClean="0">
                <a:latin typeface="微軟正黑體" panose="020B0604030504040204" pitchFamily="34" charset="-120"/>
                <a:ea typeface="微軟正黑體" panose="020B0604030504040204" pitchFamily="34" charset="-120"/>
              </a:rPr>
              <a:t>跟</a:t>
            </a:r>
            <a:r>
              <a:rPr lang="zh-TW" altLang="en-US" sz="2200" dirty="0">
                <a:latin typeface="微軟正黑體" panose="020B0604030504040204" pitchFamily="34" charset="-120"/>
                <a:ea typeface="微軟正黑體" panose="020B0604030504040204" pitchFamily="34" charset="-120"/>
              </a:rPr>
              <a:t>車</a:t>
            </a:r>
            <a:r>
              <a:rPr lang="zh-TW" altLang="en-US" sz="2200" dirty="0" smtClean="0">
                <a:latin typeface="微軟正黑體" panose="020B0604030504040204" pitchFamily="34" charset="-120"/>
                <a:ea typeface="微軟正黑體" panose="020B0604030504040204" pitchFamily="34" charset="-120"/>
              </a:rPr>
              <a:t>距離</a:t>
            </a:r>
            <a:r>
              <a:rPr lang="zh-TW" altLang="en-US" sz="2200" dirty="0">
                <a:latin typeface="微軟正黑體" panose="020B0604030504040204" pitchFamily="34" charset="-120"/>
                <a:ea typeface="微軟正黑體" panose="020B0604030504040204" pitchFamily="34" charset="-120"/>
              </a:rPr>
              <a:t>的可變性均降低了</a:t>
            </a:r>
            <a:r>
              <a:rPr lang="zh-TW" altLang="en-US" sz="2200" dirty="0" smtClean="0">
                <a:latin typeface="微軟正黑體" panose="020B0604030504040204" pitchFamily="34" charset="-120"/>
                <a:ea typeface="微軟正黑體" panose="020B0604030504040204" pitchFamily="34" charset="-120"/>
              </a:rPr>
              <a:t>，</a:t>
            </a:r>
            <a:r>
              <a:rPr lang="en-US" altLang="zh-TW" sz="2400" dirty="0"/>
              <a:t>  </a:t>
            </a:r>
            <a:r>
              <a:rPr lang="zh-TW" altLang="en-US" sz="2400" dirty="0">
                <a:latin typeface="微軟正黑體" panose="020B0604030504040204" pitchFamily="34" charset="-120"/>
                <a:ea typeface="微軟正黑體" panose="020B0604030504040204" pitchFamily="34" charset="-120"/>
              </a:rPr>
              <a:t>無音頻</a:t>
            </a:r>
            <a:r>
              <a:rPr lang="en-US" altLang="zh-TW" sz="2400" dirty="0" smtClean="0"/>
              <a:t>(</a:t>
            </a:r>
            <a:r>
              <a:rPr lang="en-US" altLang="zh-TW" sz="2400" dirty="0">
                <a:latin typeface="微軟正黑體" panose="020B0604030504040204" pitchFamily="34" charset="-120"/>
                <a:ea typeface="微軟正黑體" panose="020B0604030504040204" pitchFamily="34" charset="-120"/>
              </a:rPr>
              <a:t>M </a:t>
            </a:r>
            <a:r>
              <a:rPr lang="en-US" altLang="zh-TW" sz="2400" dirty="0"/>
              <a:t> = 5.90 m; </a:t>
            </a:r>
            <a:r>
              <a:rPr lang="en-US" altLang="zh-TW" sz="2400" dirty="0">
                <a:solidFill>
                  <a:srgbClr val="2E2E2E"/>
                </a:solidFill>
                <a:latin typeface="微軟正黑體" panose="020B0604030504040204" pitchFamily="34" charset="-120"/>
                <a:ea typeface="微軟正黑體" panose="020B0604030504040204" pitchFamily="34" charset="-120"/>
              </a:rPr>
              <a:t>F </a:t>
            </a:r>
            <a:r>
              <a:rPr lang="en-US" altLang="zh-TW" sz="2400" dirty="0" smtClean="0"/>
              <a:t>(</a:t>
            </a:r>
            <a:r>
              <a:rPr lang="en-US" altLang="zh-TW" sz="2400" dirty="0"/>
              <a:t>2,60) = 83.8, p &lt; 0.01, </a:t>
            </a:r>
            <a:r>
              <a:rPr lang="en-US" altLang="zh-TW" sz="2400" i="1" dirty="0"/>
              <a:t>ƒ</a:t>
            </a:r>
            <a:r>
              <a:rPr lang="en-US" altLang="zh-TW" sz="2400" baseline="30000" dirty="0"/>
              <a:t>2</a:t>
            </a:r>
            <a:r>
              <a:rPr lang="en-US" altLang="zh-TW" sz="2400" dirty="0"/>
              <a:t> = 0.40</a:t>
            </a:r>
            <a:r>
              <a:rPr lang="en-US" altLang="zh-TW" sz="2400" dirty="0" smtClean="0"/>
              <a:t>)</a:t>
            </a:r>
            <a:r>
              <a:rPr lang="zh-TW" altLang="en-US" sz="2400" dirty="0" smtClean="0"/>
              <a:t>。</a:t>
            </a:r>
            <a:endParaRPr lang="en-US" altLang="zh-TW" sz="2400" dirty="0" smtClean="0"/>
          </a:p>
          <a:p>
            <a:pPr marL="342900" indent="-342900">
              <a:lnSpc>
                <a:spcPct val="130000"/>
              </a:lnSpc>
              <a:buFont typeface="Arial" panose="020B0604020202020204" pitchFamily="34" charset="0"/>
              <a:buChar char="•"/>
            </a:pPr>
            <a:endParaRPr lang="en-US" altLang="zh-TW" sz="2400" dirty="0" smtClean="0"/>
          </a:p>
          <a:p>
            <a:pPr marL="342900" indent="-342900">
              <a:lnSpc>
                <a:spcPct val="130000"/>
              </a:lnSpc>
              <a:buFont typeface="Arial" panose="020B0604020202020204" pitchFamily="34" charset="0"/>
              <a:buChar char="•"/>
            </a:pPr>
            <a:r>
              <a:rPr lang="zh-TW" altLang="en-US" sz="2200" dirty="0" smtClean="0">
                <a:latin typeface="微軟正黑體" panose="020B0604030504040204" pitchFamily="34" charset="-120"/>
                <a:ea typeface="微軟正黑體" panose="020B0604030504040204" pitchFamily="34" charset="-120"/>
              </a:rPr>
              <a:t>最後</a:t>
            </a:r>
            <a:r>
              <a:rPr lang="zh-TW" altLang="en-US" sz="2200" dirty="0">
                <a:latin typeface="微軟正黑體" panose="020B0604030504040204" pitchFamily="34" charset="-120"/>
                <a:ea typeface="微軟正黑體" panose="020B0604030504040204" pitchFamily="34" charset="-120"/>
              </a:rPr>
              <a:t>， 與無聊</a:t>
            </a:r>
            <a:r>
              <a:rPr lang="zh-TW" altLang="en-US" sz="2200" dirty="0" smtClean="0">
                <a:latin typeface="微軟正黑體" panose="020B0604030504040204" pitchFamily="34" charset="-120"/>
                <a:ea typeface="微軟正黑體" panose="020B0604030504040204" pitchFamily="34" charset="-120"/>
              </a:rPr>
              <a:t>（</a:t>
            </a:r>
            <a:r>
              <a:rPr lang="en-US" altLang="zh-TW" sz="2200" dirty="0">
                <a:latin typeface="微軟正黑體" panose="020B0604030504040204" pitchFamily="34" charset="-120"/>
                <a:ea typeface="微軟正黑體" panose="020B0604030504040204" pitchFamily="34" charset="-120"/>
              </a:rPr>
              <a:t> M </a:t>
            </a:r>
            <a:r>
              <a:rPr lang="en-US" altLang="zh-TW" sz="2200" dirty="0" smtClean="0">
                <a:latin typeface="微軟正黑體" panose="020B0604030504040204" pitchFamily="34" charset="-120"/>
                <a:ea typeface="微軟正黑體" panose="020B0604030504040204" pitchFamily="34" charset="-120"/>
              </a:rPr>
              <a:t>= </a:t>
            </a:r>
            <a:r>
              <a:rPr lang="en-US" altLang="zh-TW" sz="2200" dirty="0">
                <a:latin typeface="微軟正黑體" panose="020B0604030504040204" pitchFamily="34" charset="-120"/>
                <a:ea typeface="微軟正黑體" panose="020B0604030504040204" pitchFamily="34" charset="-120"/>
              </a:rPr>
              <a:t>0.11 m</a:t>
            </a:r>
            <a:r>
              <a:rPr lang="zh-TW" altLang="en-US" sz="2200" dirty="0">
                <a:latin typeface="微軟正黑體" panose="020B0604030504040204" pitchFamily="34" charset="-120"/>
                <a:ea typeface="微軟正黑體" panose="020B0604030504040204" pitchFamily="34" charset="-120"/>
              </a:rPr>
              <a:t>）和有趣</a:t>
            </a:r>
            <a:r>
              <a:rPr lang="zh-TW" altLang="en-US" sz="2200" dirty="0" smtClean="0">
                <a:latin typeface="微軟正黑體" panose="020B0604030504040204" pitchFamily="34" charset="-120"/>
                <a:ea typeface="微軟正黑體" panose="020B0604030504040204" pitchFamily="34" charset="-120"/>
              </a:rPr>
              <a:t>（</a:t>
            </a:r>
            <a:r>
              <a:rPr lang="en-US" altLang="zh-TW" sz="2200" dirty="0">
                <a:latin typeface="微軟正黑體" panose="020B0604030504040204" pitchFamily="34" charset="-120"/>
                <a:ea typeface="微軟正黑體" panose="020B0604030504040204" pitchFamily="34" charset="-120"/>
              </a:rPr>
              <a:t> M </a:t>
            </a:r>
            <a:r>
              <a:rPr lang="zh-TW" altLang="en-US" sz="2200" dirty="0">
                <a:latin typeface="微軟正黑體" panose="020B0604030504040204" pitchFamily="34" charset="-120"/>
                <a:ea typeface="微軟正黑體" panose="020B0604030504040204" pitchFamily="34" charset="-120"/>
              </a:rPr>
              <a:t> </a:t>
            </a:r>
            <a:r>
              <a:rPr lang="en-US" altLang="zh-TW" sz="2200" dirty="0">
                <a:latin typeface="微軟正黑體" panose="020B0604030504040204" pitchFamily="34" charset="-120"/>
                <a:ea typeface="微軟正黑體" panose="020B0604030504040204" pitchFamily="34" charset="-120"/>
              </a:rPr>
              <a:t>= 0.10 m</a:t>
            </a:r>
            <a:r>
              <a:rPr lang="zh-TW" altLang="en-US" sz="2200" dirty="0" smtClean="0">
                <a:latin typeface="微軟正黑體" panose="020B0604030504040204" pitchFamily="34" charset="-120"/>
                <a:ea typeface="微軟正黑體" panose="020B0604030504040204" pitchFamily="34" charset="-120"/>
              </a:rPr>
              <a:t>）（</a:t>
            </a:r>
            <a:r>
              <a:rPr lang="en-US" altLang="zh-TW" sz="2000" dirty="0">
                <a:solidFill>
                  <a:srgbClr val="2E2E2E"/>
                </a:solidFill>
                <a:latin typeface="微軟正黑體" panose="020B0604030504040204" pitchFamily="34" charset="-120"/>
                <a:ea typeface="微軟正黑體" panose="020B0604030504040204" pitchFamily="34" charset="-120"/>
              </a:rPr>
              <a:t>F</a:t>
            </a:r>
            <a:r>
              <a:rPr lang="zh-TW" altLang="en-US" sz="2200" dirty="0" smtClean="0">
                <a:latin typeface="微軟正黑體" panose="020B0604030504040204" pitchFamily="34" charset="-120"/>
                <a:ea typeface="微軟正黑體" panose="020B0604030504040204" pitchFamily="34" charset="-120"/>
              </a:rPr>
              <a:t>（</a:t>
            </a:r>
            <a:r>
              <a:rPr lang="en-US" altLang="zh-TW" sz="2200" dirty="0">
                <a:latin typeface="微軟正黑體" panose="020B0604030504040204" pitchFamily="34" charset="-120"/>
                <a:ea typeface="微軟正黑體" panose="020B0604030504040204" pitchFamily="34" charset="-120"/>
              </a:rPr>
              <a:t>2,60</a:t>
            </a:r>
            <a:r>
              <a:rPr lang="zh-TW" altLang="en-US" sz="2200" dirty="0">
                <a:latin typeface="微軟正黑體" panose="020B0604030504040204" pitchFamily="34" charset="-120"/>
                <a:ea typeface="微軟正黑體" panose="020B0604030504040204" pitchFamily="34" charset="-120"/>
              </a:rPr>
              <a:t>）</a:t>
            </a:r>
            <a:r>
              <a:rPr lang="en-US" altLang="zh-TW" sz="2200" dirty="0">
                <a:latin typeface="微軟正黑體" panose="020B0604030504040204" pitchFamily="34" charset="-120"/>
                <a:ea typeface="微軟正黑體" panose="020B0604030504040204" pitchFamily="34" charset="-120"/>
              </a:rPr>
              <a:t>= 99.3 </a:t>
            </a:r>
            <a:r>
              <a:rPr lang="en-US" altLang="zh-TW" sz="2400" dirty="0"/>
              <a:t> , p &lt; 0.001, </a:t>
            </a:r>
            <a:r>
              <a:rPr lang="en-US" altLang="zh-TW" sz="2400" i="1" dirty="0" smtClean="0"/>
              <a:t>ƒ</a:t>
            </a:r>
            <a:r>
              <a:rPr lang="en-US" altLang="zh-TW" sz="2400" baseline="30000" dirty="0" smtClean="0"/>
              <a:t>2=</a:t>
            </a:r>
            <a:r>
              <a:rPr lang="en-US" altLang="zh-TW" sz="2400" dirty="0" smtClean="0"/>
              <a:t> </a:t>
            </a:r>
            <a:r>
              <a:rPr lang="en-US" altLang="zh-TW" sz="2400" dirty="0"/>
              <a:t>1.12 </a:t>
            </a:r>
            <a:r>
              <a:rPr lang="zh-TW" altLang="en-US" sz="2200" dirty="0" smtClean="0">
                <a:latin typeface="微軟正黑體" panose="020B0604030504040204" pitchFamily="34" charset="-120"/>
                <a:ea typeface="微軟正黑體" panose="020B0604030504040204" pitchFamily="34" charset="-120"/>
              </a:rPr>
              <a:t>）</a:t>
            </a:r>
            <a:r>
              <a:rPr lang="zh-TW" altLang="en-US" sz="2200" dirty="0">
                <a:latin typeface="微軟正黑體" panose="020B0604030504040204" pitchFamily="34" charset="-120"/>
                <a:ea typeface="微軟正黑體" panose="020B0604030504040204" pitchFamily="34" charset="-120"/>
              </a:rPr>
              <a:t>相比，駕駛員</a:t>
            </a:r>
            <a:r>
              <a:rPr lang="zh-TW" altLang="en-US" sz="2200" dirty="0" smtClean="0">
                <a:latin typeface="微軟正黑體" panose="020B0604030504040204" pitchFamily="34" charset="-120"/>
                <a:ea typeface="微軟正黑體" panose="020B0604030504040204" pitchFamily="34" charset="-120"/>
              </a:rPr>
              <a:t>在</a:t>
            </a:r>
            <a:r>
              <a:rPr lang="zh-TW" altLang="en-US" sz="2200" dirty="0">
                <a:latin typeface="微軟正黑體" panose="020B0604030504040204" pitchFamily="34" charset="-120"/>
                <a:ea typeface="微軟正黑體" panose="020B0604030504040204" pitchFamily="34" charset="-120"/>
              </a:rPr>
              <a:t>無音頻狀態</a:t>
            </a:r>
            <a:r>
              <a:rPr lang="zh-TW" altLang="en-US" sz="2200" dirty="0" smtClean="0">
                <a:latin typeface="微軟正黑體" panose="020B0604030504040204" pitchFamily="34" charset="-120"/>
                <a:ea typeface="微軟正黑體" panose="020B0604030504040204" pitchFamily="34" charset="-120"/>
              </a:rPr>
              <a:t>（</a:t>
            </a:r>
            <a:r>
              <a:rPr lang="en-US" altLang="zh-TW" sz="2200" dirty="0">
                <a:latin typeface="微軟正黑體" panose="020B0604030504040204" pitchFamily="34" charset="-120"/>
                <a:ea typeface="微軟正黑體" panose="020B0604030504040204" pitchFamily="34" charset="-120"/>
              </a:rPr>
              <a:t> M </a:t>
            </a:r>
            <a:r>
              <a:rPr lang="en-US" altLang="zh-TW" sz="2200" dirty="0" smtClean="0">
                <a:latin typeface="微軟正黑體" panose="020B0604030504040204" pitchFamily="34" charset="-120"/>
                <a:ea typeface="微軟正黑體" panose="020B0604030504040204" pitchFamily="34" charset="-120"/>
              </a:rPr>
              <a:t>= </a:t>
            </a:r>
            <a:r>
              <a:rPr lang="en-US" altLang="zh-TW" sz="2200" dirty="0">
                <a:latin typeface="微軟正黑體" panose="020B0604030504040204" pitchFamily="34" charset="-120"/>
                <a:ea typeface="微軟正黑體" panose="020B0604030504040204" pitchFamily="34" charset="-120"/>
              </a:rPr>
              <a:t>0.16 m</a:t>
            </a:r>
            <a:r>
              <a:rPr lang="zh-TW" altLang="en-US" sz="2200" dirty="0">
                <a:latin typeface="微軟正黑體" panose="020B0604030504040204" pitchFamily="34" charset="-120"/>
                <a:ea typeface="微軟正黑體" panose="020B0604030504040204" pitchFamily="34" charset="-120"/>
              </a:rPr>
              <a:t>）上</a:t>
            </a:r>
            <a:r>
              <a:rPr lang="zh-TW" altLang="en-US" sz="2200" dirty="0">
                <a:latin typeface="微軟正黑體" panose="020B0604030504040204" pitchFamily="34" charset="-120"/>
                <a:ea typeface="微軟正黑體" panose="020B0604030504040204" pitchFamily="34" charset="-120"/>
              </a:rPr>
              <a:t>的保持車道性能</a:t>
            </a:r>
            <a:r>
              <a:rPr lang="zh-TW" altLang="en-US" sz="2200" dirty="0">
                <a:latin typeface="微軟正黑體" panose="020B0604030504040204" pitchFamily="34" charset="-120"/>
                <a:ea typeface="微軟正黑體" panose="020B0604030504040204" pitchFamily="34" charset="-120"/>
              </a:rPr>
              <a:t>具有更大的</a:t>
            </a:r>
            <a:r>
              <a:rPr lang="zh-TW" altLang="en-US" sz="2200" dirty="0" smtClean="0">
                <a:latin typeface="微軟正黑體" panose="020B0604030504040204" pitchFamily="34" charset="-120"/>
                <a:ea typeface="微軟正黑體" panose="020B0604030504040204" pitchFamily="34" charset="-120"/>
              </a:rPr>
              <a:t>可變性。</a:t>
            </a:r>
            <a:endParaRPr lang="en-US" altLang="zh-TW" sz="2200" dirty="0" smtClean="0">
              <a:latin typeface="微軟正黑體" panose="020B0604030504040204" pitchFamily="34" charset="-120"/>
              <a:ea typeface="微軟正黑體" panose="020B0604030504040204" pitchFamily="34" charset="-120"/>
            </a:endParaRPr>
          </a:p>
          <a:p>
            <a:pPr marL="342900" indent="-342900">
              <a:lnSpc>
                <a:spcPct val="130000"/>
              </a:lnSpc>
              <a:buFont typeface="Arial" panose="020B0604020202020204" pitchFamily="34" charset="0"/>
              <a:buChar char="•"/>
            </a:pPr>
            <a:endParaRPr lang="zh-TW" altLang="en-US" sz="2200"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a:xfrm>
            <a:off x="9374171" y="6368461"/>
            <a:ext cx="2743200" cy="365125"/>
          </a:xfrm>
        </p:spPr>
        <p:txBody>
          <a:bodyPr/>
          <a:lstStyle/>
          <a:p>
            <a:fld id="{044FB8EC-8959-441E-ADB3-308DB1B5389D}" type="slidenum">
              <a:rPr lang="zh-TW" altLang="en-US" smtClean="0"/>
              <a:t>13</a:t>
            </a:fld>
            <a:endParaRPr lang="zh-TW" altLang="en-US" dirty="0"/>
          </a:p>
        </p:txBody>
      </p:sp>
      <p:sp>
        <p:nvSpPr>
          <p:cNvPr id="7" name="標題 1"/>
          <p:cNvSpPr txBox="1">
            <a:spLocks/>
          </p:cNvSpPr>
          <p:nvPr/>
        </p:nvSpPr>
        <p:spPr>
          <a:xfrm>
            <a:off x="518475" y="329938"/>
            <a:ext cx="2620651" cy="1190969"/>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TW" altLang="en-US" b="1" dirty="0" smtClean="0">
                <a:latin typeface="微軟正黑體" panose="020B0604030504040204" pitchFamily="34" charset="-120"/>
                <a:ea typeface="微軟正黑體" panose="020B0604030504040204" pitchFamily="34" charset="-120"/>
              </a:rPr>
              <a:t>結果</a:t>
            </a:r>
            <a:endParaRPr lang="zh-TW" altLang="en-US"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7628500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矩形 2"/>
              <p:cNvSpPr/>
              <p:nvPr/>
            </p:nvSpPr>
            <p:spPr>
              <a:xfrm>
                <a:off x="452488" y="1087065"/>
                <a:ext cx="11138355" cy="5078634"/>
              </a:xfrm>
              <a:prstGeom prst="rect">
                <a:avLst/>
              </a:prstGeom>
            </p:spPr>
            <p:txBody>
              <a:bodyPr wrap="square">
                <a:spAutoFit/>
              </a:bodyPr>
              <a:lstStyle/>
              <a:p>
                <a:pPr>
                  <a:lnSpc>
                    <a:spcPct val="130000"/>
                  </a:lnSpc>
                </a:pPr>
                <a:endParaRPr lang="en-US" altLang="zh-TW" sz="2200" dirty="0" smtClean="0">
                  <a:solidFill>
                    <a:srgbClr val="323232"/>
                  </a:solidFill>
                  <a:latin typeface="微軟正黑體" panose="020B0604030504040204" pitchFamily="34" charset="-120"/>
                  <a:ea typeface="微軟正黑體" panose="020B0604030504040204" pitchFamily="34" charset="-120"/>
                </a:endParaRPr>
              </a:p>
              <a:p>
                <a:pPr marL="342900" indent="-342900">
                  <a:lnSpc>
                    <a:spcPct val="130000"/>
                  </a:lnSpc>
                  <a:buFont typeface="Arial" panose="020B0604020202020204" pitchFamily="34" charset="0"/>
                  <a:buChar char="•"/>
                </a:pPr>
                <a:r>
                  <a:rPr lang="zh-TW" altLang="en-US" sz="2200" dirty="0">
                    <a:latin typeface="微軟正黑體" panose="020B0604030504040204" pitchFamily="34" charset="-120"/>
                    <a:ea typeface="微軟正黑體" panose="020B0604030504040204" pitchFamily="34" charset="-120"/>
                  </a:rPr>
                  <a:t>剎車和轉向信號</a:t>
                </a:r>
                <a:r>
                  <a:rPr lang="zh-TW" altLang="en-US" sz="2200" dirty="0" smtClean="0">
                    <a:latin typeface="微軟正黑體" panose="020B0604030504040204" pitchFamily="34" charset="-120"/>
                    <a:ea typeface="微軟正黑體" panose="020B0604030504040204" pitchFamily="34" charset="-120"/>
                  </a:rPr>
                  <a:t>任務</a:t>
                </a:r>
                <a:r>
                  <a:rPr lang="en-US" altLang="zh-TW" sz="2200" dirty="0">
                    <a:latin typeface="微軟正黑體" panose="020B0604030504040204" pitchFamily="34" charset="-120"/>
                    <a:ea typeface="微軟正黑體" panose="020B0604030504040204" pitchFamily="34" charset="-120"/>
                  </a:rPr>
                  <a:t>-</a:t>
                </a:r>
                <a:r>
                  <a:rPr lang="zh-TW" altLang="en-US" sz="2200" dirty="0" smtClean="0">
                    <a:latin typeface="微軟正黑體" panose="020B0604030504040204" pitchFamily="34" charset="-120"/>
                    <a:ea typeface="微軟正黑體" panose="020B0604030504040204" pitchFamily="34" charset="-120"/>
                  </a:rPr>
                  <a:t>從前車</a:t>
                </a:r>
                <a:r>
                  <a:rPr lang="zh-TW" altLang="en-US" sz="2200" dirty="0">
                    <a:latin typeface="微軟正黑體" panose="020B0604030504040204" pitchFamily="34" charset="-120"/>
                    <a:ea typeface="微軟正黑體" panose="020B0604030504040204" pitchFamily="34" charset="-120"/>
                  </a:rPr>
                  <a:t>減速開始到參與者第一次顯著踩</a:t>
                </a:r>
                <a:r>
                  <a:rPr lang="zh-TW" altLang="en-US" sz="2200" dirty="0" smtClean="0">
                    <a:latin typeface="微軟正黑體" panose="020B0604030504040204" pitchFamily="34" charset="-120"/>
                    <a:ea typeface="微軟正黑體" panose="020B0604030504040204" pitchFamily="34" charset="-120"/>
                  </a:rPr>
                  <a:t>下剎車板</a:t>
                </a:r>
                <a:r>
                  <a:rPr lang="zh-TW" altLang="en-US" sz="2200" dirty="0">
                    <a:latin typeface="微軟正黑體" panose="020B0604030504040204" pitchFamily="34" charset="-120"/>
                    <a:ea typeface="微軟正黑體" panose="020B0604030504040204" pitchFamily="34" charset="-120"/>
                  </a:rPr>
                  <a:t>（定義為</a:t>
                </a:r>
                <a:r>
                  <a:rPr lang="en-US" altLang="zh-TW" sz="2200" dirty="0">
                    <a:latin typeface="微軟正黑體" panose="020B0604030504040204" pitchFamily="34" charset="-120"/>
                    <a:ea typeface="微軟正黑體" panose="020B0604030504040204" pitchFamily="34" charset="-120"/>
                  </a:rPr>
                  <a:t>5</a:t>
                </a:r>
                <a:r>
                  <a:rPr lang="zh-TW" altLang="en-US" sz="2200" dirty="0">
                    <a:latin typeface="微軟正黑體" panose="020B0604030504040204" pitchFamily="34" charset="-120"/>
                    <a:ea typeface="微軟正黑體" panose="020B0604030504040204" pitchFamily="34" charset="-120"/>
                  </a:rPr>
                  <a:t>％偏轉），測量製動響應時間</a:t>
                </a:r>
                <a:r>
                  <a:rPr lang="zh-TW" altLang="en-US" sz="2200" dirty="0" smtClean="0">
                    <a:latin typeface="微軟正黑體" panose="020B0604030504040204" pitchFamily="34" charset="-120"/>
                    <a:ea typeface="微軟正黑體" panose="020B0604030504040204" pitchFamily="34" charset="-120"/>
                  </a:rPr>
                  <a:t>。</a:t>
                </a:r>
                <a:endParaRPr lang="en-US" altLang="zh-TW" sz="2200" dirty="0" smtClean="0">
                  <a:latin typeface="微軟正黑體" panose="020B0604030504040204" pitchFamily="34" charset="-120"/>
                  <a:ea typeface="微軟正黑體" panose="020B0604030504040204" pitchFamily="34" charset="-120"/>
                </a:endParaRPr>
              </a:p>
              <a:p>
                <a:pPr marL="342900" indent="-342900">
                  <a:lnSpc>
                    <a:spcPct val="130000"/>
                  </a:lnSpc>
                  <a:buFont typeface="Arial" panose="020B0604020202020204" pitchFamily="34" charset="0"/>
                  <a:buChar char="•"/>
                </a:pPr>
                <a:endParaRPr lang="en-US" altLang="zh-TW" sz="2200" dirty="0" smtClean="0">
                  <a:latin typeface="微軟正黑體" panose="020B0604030504040204" pitchFamily="34" charset="-120"/>
                  <a:ea typeface="微軟正黑體" panose="020B0604030504040204" pitchFamily="34" charset="-120"/>
                </a:endParaRPr>
              </a:p>
              <a:p>
                <a:pPr marL="342900" indent="-342900">
                  <a:lnSpc>
                    <a:spcPct val="130000"/>
                  </a:lnSpc>
                  <a:buFont typeface="Arial" panose="020B0604020202020204" pitchFamily="34" charset="0"/>
                  <a:buChar char="•"/>
                </a:pPr>
                <a:r>
                  <a:rPr lang="zh-TW" altLang="en-US" sz="2200" dirty="0" smtClean="0">
                    <a:latin typeface="微軟正黑體" panose="020B0604030504040204" pitchFamily="34" charset="-120"/>
                    <a:ea typeface="微軟正黑體" panose="020B0604030504040204" pitchFamily="34" charset="-120"/>
                  </a:rPr>
                  <a:t>在</a:t>
                </a:r>
                <a:r>
                  <a:rPr lang="zh-TW" altLang="en-US" sz="2200" dirty="0">
                    <a:latin typeface="微軟正黑體" panose="020B0604030504040204" pitchFamily="34" charset="-120"/>
                    <a:ea typeface="微軟正黑體" panose="020B0604030504040204" pitchFamily="34" charset="-120"/>
                  </a:rPr>
                  <a:t>分析之前，我們刪除了不切實際的短響應</a:t>
                </a:r>
                <a:r>
                  <a:rPr lang="zh-TW" altLang="en-US" sz="2200" dirty="0" smtClean="0">
                    <a:latin typeface="微軟正黑體" panose="020B0604030504040204" pitchFamily="34" charset="-120"/>
                    <a:ea typeface="微軟正黑體" panose="020B0604030504040204" pitchFamily="34" charset="-120"/>
                  </a:rPr>
                  <a:t>時間。</a:t>
                </a:r>
                <a:r>
                  <a:rPr lang="zh-TW" altLang="en-US" sz="2200" dirty="0">
                    <a:latin typeface="微軟正黑體" panose="020B0604030504040204" pitchFamily="34" charset="-120"/>
                    <a:ea typeface="微軟正黑體" panose="020B0604030504040204" pitchFamily="34" charset="-120"/>
                  </a:rPr>
                  <a:t>結果僅刪除了</a:t>
                </a:r>
                <a:r>
                  <a:rPr lang="en-US" altLang="zh-TW" sz="2200" dirty="0">
                    <a:latin typeface="微軟正黑體" panose="020B0604030504040204" pitchFamily="34" charset="-120"/>
                    <a:ea typeface="微軟正黑體" panose="020B0604030504040204" pitchFamily="34" charset="-120"/>
                  </a:rPr>
                  <a:t>5</a:t>
                </a:r>
                <a:r>
                  <a:rPr lang="zh-TW" altLang="en-US" sz="2200" dirty="0">
                    <a:latin typeface="微軟正黑體" panose="020B0604030504040204" pitchFamily="34" charset="-120"/>
                    <a:ea typeface="微軟正黑體" panose="020B0604030504040204" pitchFamily="34" charset="-120"/>
                  </a:rPr>
                  <a:t>個樣本（數據的</a:t>
                </a:r>
                <a:r>
                  <a:rPr lang="en-US" altLang="zh-TW" sz="2200" dirty="0">
                    <a:latin typeface="微軟正黑體" panose="020B0604030504040204" pitchFamily="34" charset="-120"/>
                    <a:ea typeface="微軟正黑體" panose="020B0604030504040204" pitchFamily="34" charset="-120"/>
                  </a:rPr>
                  <a:t>0.3</a:t>
                </a:r>
                <a:r>
                  <a:rPr lang="zh-TW" altLang="en-US" sz="2200" dirty="0" smtClean="0">
                    <a:latin typeface="微軟正黑體" panose="020B0604030504040204" pitchFamily="34" charset="-120"/>
                    <a:ea typeface="微軟正黑體" panose="020B0604030504040204" pitchFamily="34" charset="-120"/>
                  </a:rPr>
                  <a:t>％）。與</a:t>
                </a:r>
                <a:r>
                  <a:rPr lang="zh-TW" altLang="en-US" sz="2200" dirty="0">
                    <a:latin typeface="微軟正黑體" panose="020B0604030504040204" pitchFamily="34" charset="-120"/>
                    <a:ea typeface="微軟正黑體" panose="020B0604030504040204" pitchFamily="34" charset="-120"/>
                  </a:rPr>
                  <a:t>無聊（</a:t>
                </a:r>
                <a:r>
                  <a:rPr lang="en-US" altLang="zh-TW" sz="2200" dirty="0">
                    <a:latin typeface="微軟正黑體" panose="020B0604030504040204" pitchFamily="34" charset="-120"/>
                    <a:ea typeface="微軟正黑體" panose="020B0604030504040204" pitchFamily="34" charset="-120"/>
                  </a:rPr>
                  <a:t>M  = 0.92 s</a:t>
                </a:r>
                <a:r>
                  <a:rPr lang="zh-TW" altLang="en-US" sz="2200" dirty="0">
                    <a:latin typeface="微軟正黑體" panose="020B0604030504040204" pitchFamily="34" charset="-120"/>
                    <a:ea typeface="微軟正黑體" panose="020B0604030504040204" pitchFamily="34" charset="-120"/>
                  </a:rPr>
                  <a:t>）</a:t>
                </a:r>
                <a:r>
                  <a:rPr lang="zh-TW" altLang="en-US" sz="2200" dirty="0" smtClean="0">
                    <a:latin typeface="微軟正黑體" panose="020B0604030504040204" pitchFamily="34" charset="-120"/>
                    <a:ea typeface="微軟正黑體" panose="020B0604030504040204" pitchFamily="34" charset="-120"/>
                  </a:rPr>
                  <a:t>和</a:t>
                </a:r>
                <a:r>
                  <a:rPr lang="zh-TW" altLang="en-US" sz="2200" dirty="0">
                    <a:latin typeface="微軟正黑體" panose="020B0604030504040204" pitchFamily="34" charset="-120"/>
                    <a:ea typeface="微軟正黑體" panose="020B0604030504040204" pitchFamily="34" charset="-120"/>
                  </a:rPr>
                  <a:t>無音頻</a:t>
                </a:r>
                <a:r>
                  <a:rPr lang="zh-TW" altLang="en-US" sz="2200" dirty="0" smtClean="0">
                    <a:latin typeface="微軟正黑體" panose="020B0604030504040204" pitchFamily="34" charset="-120"/>
                    <a:ea typeface="微軟正黑體" panose="020B0604030504040204" pitchFamily="34" charset="-120"/>
                  </a:rPr>
                  <a:t>（</a:t>
                </a:r>
                <a:r>
                  <a:rPr lang="en-US" altLang="zh-TW" sz="2200" dirty="0">
                    <a:latin typeface="微軟正黑體" panose="020B0604030504040204" pitchFamily="34" charset="-120"/>
                    <a:ea typeface="微軟正黑體" panose="020B0604030504040204" pitchFamily="34" charset="-120"/>
                  </a:rPr>
                  <a:t>M  = 0.90 s</a:t>
                </a:r>
                <a:r>
                  <a:rPr lang="zh-TW" altLang="en-US" sz="2200" dirty="0">
                    <a:latin typeface="微軟正黑體" panose="020B0604030504040204" pitchFamily="34" charset="-120"/>
                    <a:ea typeface="微軟正黑體" panose="020B0604030504040204" pitchFamily="34" charset="-120"/>
                  </a:rPr>
                  <a:t>；</a:t>
                </a:r>
                <a:r>
                  <a:rPr lang="en-US" altLang="zh-TW" sz="2200" dirty="0">
                    <a:latin typeface="微軟正黑體" panose="020B0604030504040204" pitchFamily="34" charset="-120"/>
                    <a:ea typeface="微軟正黑體" panose="020B0604030504040204" pitchFamily="34" charset="-120"/>
                  </a:rPr>
                  <a:t>F</a:t>
                </a:r>
                <a:r>
                  <a:rPr lang="zh-TW" altLang="en-US" sz="2200" dirty="0">
                    <a:latin typeface="微軟正黑體" panose="020B0604030504040204" pitchFamily="34" charset="-120"/>
                    <a:ea typeface="微軟正黑體" panose="020B0604030504040204" pitchFamily="34" charset="-120"/>
                  </a:rPr>
                  <a:t>（</a:t>
                </a:r>
                <a:r>
                  <a:rPr lang="en-US" altLang="zh-TW" sz="2200" dirty="0">
                    <a:latin typeface="微軟正黑體" panose="020B0604030504040204" pitchFamily="34" charset="-120"/>
                    <a:ea typeface="微軟正黑體" panose="020B0604030504040204" pitchFamily="34" charset="-120"/>
                  </a:rPr>
                  <a:t>2,60</a:t>
                </a:r>
                <a:r>
                  <a:rPr lang="zh-TW" altLang="en-US" sz="2200" dirty="0">
                    <a:latin typeface="微軟正黑體" panose="020B0604030504040204" pitchFamily="34" charset="-120"/>
                    <a:ea typeface="微軟正黑體" panose="020B0604030504040204" pitchFamily="34" charset="-120"/>
                  </a:rPr>
                  <a:t>）</a:t>
                </a:r>
                <a:r>
                  <a:rPr lang="en-US" altLang="zh-TW" sz="2200" dirty="0">
                    <a:latin typeface="微軟正黑體" panose="020B0604030504040204" pitchFamily="34" charset="-120"/>
                    <a:ea typeface="微軟正黑體" panose="020B0604030504040204" pitchFamily="34" charset="-120"/>
                  </a:rPr>
                  <a:t>= 3.19</a:t>
                </a:r>
                <a:r>
                  <a:rPr lang="zh-TW" altLang="en-US" sz="2200" dirty="0">
                    <a:latin typeface="微軟正黑體" panose="020B0604030504040204" pitchFamily="34" charset="-120"/>
                    <a:ea typeface="微軟正黑體" panose="020B0604030504040204" pitchFamily="34" charset="-120"/>
                  </a:rPr>
                  <a:t>，</a:t>
                </a:r>
                <a:r>
                  <a:rPr lang="en-US" altLang="zh-TW" sz="2200" dirty="0">
                    <a:latin typeface="微軟正黑體" panose="020B0604030504040204" pitchFamily="34" charset="-120"/>
                    <a:ea typeface="微軟正黑體" panose="020B0604030504040204" pitchFamily="34" charset="-120"/>
                  </a:rPr>
                  <a:t>p  &lt;0.05 </a:t>
                </a:r>
                <a:r>
                  <a:rPr lang="zh-TW" altLang="en-US" sz="2200" dirty="0">
                    <a:latin typeface="微軟正黑體" panose="020B0604030504040204" pitchFamily="34" charset="-120"/>
                    <a:ea typeface="微軟正黑體" panose="020B0604030504040204" pitchFamily="34" charset="-120"/>
                  </a:rPr>
                  <a:t>）相比，有趣條件（</a:t>
                </a:r>
                <a:r>
                  <a:rPr lang="en-US" altLang="zh-TW" sz="2200" dirty="0">
                    <a:latin typeface="微軟正黑體" panose="020B0604030504040204" pitchFamily="34" charset="-120"/>
                    <a:ea typeface="微軟正黑體" panose="020B0604030504040204" pitchFamily="34" charset="-120"/>
                  </a:rPr>
                  <a:t>M = 0.94 s</a:t>
                </a:r>
                <a:r>
                  <a:rPr lang="zh-TW" altLang="en-US" sz="2200" dirty="0">
                    <a:latin typeface="微軟正黑體" panose="020B0604030504040204" pitchFamily="34" charset="-120"/>
                    <a:ea typeface="微軟正黑體" panose="020B0604030504040204" pitchFamily="34" charset="-120"/>
                  </a:rPr>
                  <a:t>）的製動響應時間更長</a:t>
                </a:r>
                <a:r>
                  <a:rPr lang="zh-TW" altLang="en-US" sz="2200" dirty="0" smtClean="0">
                    <a:latin typeface="微軟正黑體" panose="020B0604030504040204" pitchFamily="34" charset="-120"/>
                    <a:ea typeface="微軟正黑體" panose="020B0604030504040204" pitchFamily="34" charset="-120"/>
                  </a:rPr>
                  <a:t>。</a:t>
                </a:r>
                <a:endParaRPr lang="en-US" altLang="zh-TW" sz="2200" dirty="0" smtClean="0">
                  <a:latin typeface="微軟正黑體" panose="020B0604030504040204" pitchFamily="34" charset="-120"/>
                  <a:ea typeface="微軟正黑體" panose="020B0604030504040204" pitchFamily="34" charset="-120"/>
                </a:endParaRPr>
              </a:p>
              <a:p>
                <a:pPr marL="342900" indent="-342900">
                  <a:lnSpc>
                    <a:spcPct val="130000"/>
                  </a:lnSpc>
                  <a:buFont typeface="Arial" panose="020B0604020202020204" pitchFamily="34" charset="0"/>
                  <a:buChar char="•"/>
                </a:pPr>
                <a:endParaRPr lang="en-US" altLang="zh-TW" sz="2200" dirty="0" smtClean="0">
                  <a:latin typeface="微軟正黑體" panose="020B0604030504040204" pitchFamily="34" charset="-120"/>
                  <a:ea typeface="微軟正黑體" panose="020B0604030504040204" pitchFamily="34" charset="-120"/>
                </a:endParaRPr>
              </a:p>
              <a:p>
                <a:pPr marL="342900" indent="-342900">
                  <a:lnSpc>
                    <a:spcPct val="130000"/>
                  </a:lnSpc>
                  <a:buFont typeface="Arial" panose="020B0604020202020204" pitchFamily="34" charset="0"/>
                  <a:buChar char="•"/>
                </a:pPr>
                <a:r>
                  <a:rPr lang="zh-TW" altLang="en-US" sz="2200" dirty="0" smtClean="0">
                    <a:latin typeface="微軟正黑體" panose="020B0604030504040204" pitchFamily="34" charset="-120"/>
                    <a:ea typeface="微軟正黑體" panose="020B0604030504040204" pitchFamily="34" charset="-120"/>
                  </a:rPr>
                  <a:t>從</a:t>
                </a:r>
                <a:r>
                  <a:rPr lang="zh-TW" altLang="en-US" sz="2200" dirty="0">
                    <a:latin typeface="微軟正黑體" panose="020B0604030504040204" pitchFamily="34" charset="-120"/>
                    <a:ea typeface="微軟正黑體" panose="020B0604030504040204" pitchFamily="34" charset="-120"/>
                  </a:rPr>
                  <a:t>前</a:t>
                </a:r>
                <a:r>
                  <a:rPr lang="zh-TW" altLang="en-US" sz="2200" dirty="0" smtClean="0">
                    <a:latin typeface="微軟正黑體" panose="020B0604030504040204" pitchFamily="34" charset="-120"/>
                    <a:ea typeface="微軟正黑體" panose="020B0604030504040204" pitchFamily="34" charset="-120"/>
                  </a:rPr>
                  <a:t>車的方向燈（</a:t>
                </a:r>
                <a:r>
                  <a:rPr lang="zh-TW" altLang="en-US" sz="2200" dirty="0">
                    <a:latin typeface="微軟正黑體" panose="020B0604030504040204" pitchFamily="34" charset="-120"/>
                    <a:ea typeface="微軟正黑體" panose="020B0604030504040204" pitchFamily="34" charset="-120"/>
                  </a:rPr>
                  <a:t>左或右）開始</a:t>
                </a:r>
                <a:r>
                  <a:rPr lang="zh-TW" altLang="en-US" sz="2200" dirty="0" smtClean="0">
                    <a:latin typeface="微軟正黑體" panose="020B0604030504040204" pitchFamily="34" charset="-120"/>
                    <a:ea typeface="微軟正黑體" panose="020B0604030504040204" pitchFamily="34" charset="-120"/>
                  </a:rPr>
                  <a:t>直到</a:t>
                </a:r>
                <a:r>
                  <a:rPr lang="zh-TW" altLang="en-US" sz="2200" dirty="0">
                    <a:latin typeface="微軟正黑體" panose="020B0604030504040204" pitchFamily="34" charset="-120"/>
                    <a:ea typeface="微軟正黑體" panose="020B0604030504040204" pitchFamily="34" charset="-120"/>
                  </a:rPr>
                  <a:t>駕駛員</a:t>
                </a:r>
                <a:r>
                  <a:rPr lang="zh-TW" altLang="en-US" sz="2200" dirty="0" smtClean="0">
                    <a:latin typeface="微軟正黑體" panose="020B0604030504040204" pitchFamily="34" charset="-120"/>
                    <a:ea typeface="微軟正黑體" panose="020B0604030504040204" pitchFamily="34" charset="-120"/>
                  </a:rPr>
                  <a:t>做出響應</a:t>
                </a:r>
                <a:r>
                  <a:rPr lang="zh-TW" altLang="en-US" sz="2200" dirty="0">
                    <a:latin typeface="微軟正黑體" panose="020B0604030504040204" pitchFamily="34" charset="-120"/>
                    <a:ea typeface="微軟正黑體" panose="020B0604030504040204" pitchFamily="34" charset="-120"/>
                  </a:rPr>
                  <a:t>之前，測量轉向信號任務響應時間</a:t>
                </a:r>
                <a:r>
                  <a:rPr lang="zh-TW" altLang="en-US" sz="2200" dirty="0" smtClean="0">
                    <a:latin typeface="微軟正黑體" panose="020B0604030504040204" pitchFamily="34" charset="-120"/>
                    <a:ea typeface="微軟正黑體" panose="020B0604030504040204" pitchFamily="34" charset="-120"/>
                  </a:rPr>
                  <a:t>。轉向</a:t>
                </a:r>
                <a:r>
                  <a:rPr lang="zh-TW" altLang="en-US" sz="2200" dirty="0">
                    <a:latin typeface="微軟正黑體" panose="020B0604030504040204" pitchFamily="34" charset="-120"/>
                    <a:ea typeface="微軟正黑體" panose="020B0604030504040204" pitchFamily="34" charset="-120"/>
                  </a:rPr>
                  <a:t>信號任務的響應時間在不同條件下沒有變化</a:t>
                </a:r>
                <a:r>
                  <a:rPr lang="zh-TW" altLang="en-US" sz="2200" dirty="0" smtClean="0">
                    <a:latin typeface="微軟正黑體" panose="020B0604030504040204" pitchFamily="34" charset="-120"/>
                    <a:ea typeface="微軟正黑體" panose="020B0604030504040204" pitchFamily="34" charset="-120"/>
                  </a:rPr>
                  <a:t>（</a:t>
                </a:r>
                <a:r>
                  <a:rPr lang="zh-TW" altLang="en-US" sz="2200" dirty="0">
                    <a:latin typeface="微軟正黑體" panose="020B0604030504040204" pitchFamily="34" charset="-120"/>
                    <a:ea typeface="微軟正黑體" panose="020B0604030504040204" pitchFamily="34" charset="-120"/>
                  </a:rPr>
                  <a:t>無音頻</a:t>
                </a:r>
                <a:r>
                  <a:rPr lang="zh-TW" altLang="en-US" sz="2200" dirty="0" smtClean="0">
                    <a:latin typeface="微軟正黑體" panose="020B0604030504040204" pitchFamily="34" charset="-120"/>
                    <a:ea typeface="微軟正黑體" panose="020B0604030504040204" pitchFamily="34" charset="-120"/>
                  </a:rPr>
                  <a:t>，</a:t>
                </a:r>
                <a:r>
                  <a:rPr lang="en-US" altLang="zh-TW" sz="2200" dirty="0">
                    <a:latin typeface="微軟正黑體" panose="020B0604030504040204" pitchFamily="34" charset="-120"/>
                    <a:ea typeface="微軟正黑體" panose="020B0604030504040204" pitchFamily="34" charset="-120"/>
                  </a:rPr>
                  <a:t>M</a:t>
                </a:r>
                <a:r>
                  <a:rPr lang="zh-TW" altLang="en-US" sz="2200" dirty="0">
                    <a:latin typeface="微軟正黑體" panose="020B0604030504040204" pitchFamily="34" charset="-120"/>
                    <a:ea typeface="微軟正黑體" panose="020B0604030504040204" pitchFamily="34" charset="-120"/>
                  </a:rPr>
                  <a:t>  </a:t>
                </a:r>
                <a:r>
                  <a:rPr lang="en-US" altLang="zh-TW" sz="2200" dirty="0">
                    <a:latin typeface="微軟正黑體" panose="020B0604030504040204" pitchFamily="34" charset="-120"/>
                    <a:ea typeface="微軟正黑體" panose="020B0604030504040204" pitchFamily="34" charset="-120"/>
                  </a:rPr>
                  <a:t>= 1.06 s</a:t>
                </a:r>
                <a:r>
                  <a:rPr lang="en-US" altLang="zh-TW" sz="2200" dirty="0" smtClean="0">
                    <a:latin typeface="微軟正黑體" panose="020B0604030504040204" pitchFamily="34" charset="-120"/>
                    <a:ea typeface="微軟正黑體" panose="020B0604030504040204" pitchFamily="34" charset="-120"/>
                  </a:rPr>
                  <a:t>;</a:t>
                </a:r>
                <a:r>
                  <a:rPr lang="zh-TW" altLang="en-US" sz="2200" dirty="0" smtClean="0">
                    <a:latin typeface="微軟正黑體" panose="020B0604030504040204" pitchFamily="34" charset="-120"/>
                    <a:ea typeface="微軟正黑體" panose="020B0604030504040204" pitchFamily="34" charset="-120"/>
                  </a:rPr>
                  <a:t> 無聊</a:t>
                </a:r>
                <a:r>
                  <a:rPr lang="zh-TW" altLang="en-US" sz="2200" dirty="0">
                    <a:latin typeface="微軟正黑體" panose="020B0604030504040204" pitchFamily="34" charset="-120"/>
                    <a:ea typeface="微軟正黑體" panose="020B0604030504040204" pitchFamily="34" charset="-120"/>
                  </a:rPr>
                  <a:t>：</a:t>
                </a:r>
                <a:r>
                  <a:rPr lang="en-US" altLang="zh-TW" sz="2200" dirty="0">
                    <a:latin typeface="微軟正黑體" panose="020B0604030504040204" pitchFamily="34" charset="-120"/>
                    <a:ea typeface="微軟正黑體" panose="020B0604030504040204" pitchFamily="34" charset="-120"/>
                  </a:rPr>
                  <a:t>M</a:t>
                </a:r>
                <a:r>
                  <a:rPr lang="zh-TW" altLang="en-US" sz="2200" dirty="0">
                    <a:latin typeface="微軟正黑體" panose="020B0604030504040204" pitchFamily="34" charset="-120"/>
                    <a:ea typeface="微軟正黑體" panose="020B0604030504040204" pitchFamily="34" charset="-120"/>
                  </a:rPr>
                  <a:t>  </a:t>
                </a:r>
                <a:r>
                  <a:rPr lang="en-US" altLang="zh-TW" sz="2200" dirty="0">
                    <a:latin typeface="微軟正黑體" panose="020B0604030504040204" pitchFamily="34" charset="-120"/>
                    <a:ea typeface="微軟正黑體" panose="020B0604030504040204" pitchFamily="34" charset="-120"/>
                  </a:rPr>
                  <a:t>= 1.07 s</a:t>
                </a:r>
                <a:r>
                  <a:rPr lang="en-US" altLang="zh-TW" sz="2200" dirty="0" smtClean="0">
                    <a:latin typeface="微軟正黑體" panose="020B0604030504040204" pitchFamily="34" charset="-120"/>
                    <a:ea typeface="微軟正黑體" panose="020B0604030504040204" pitchFamily="34" charset="-120"/>
                  </a:rPr>
                  <a:t>;</a:t>
                </a:r>
                <a:r>
                  <a:rPr lang="zh-TW" altLang="en-US" sz="2200" dirty="0" smtClean="0">
                    <a:latin typeface="微軟正黑體" panose="020B0604030504040204" pitchFamily="34" charset="-120"/>
                    <a:ea typeface="微軟正黑體" panose="020B0604030504040204" pitchFamily="34" charset="-120"/>
                  </a:rPr>
                  <a:t> 有趣</a:t>
                </a:r>
                <a:r>
                  <a:rPr lang="zh-TW" altLang="en-US" sz="2200" dirty="0">
                    <a:latin typeface="微軟正黑體" panose="020B0604030504040204" pitchFamily="34" charset="-120"/>
                    <a:ea typeface="微軟正黑體" panose="020B0604030504040204" pitchFamily="34" charset="-120"/>
                  </a:rPr>
                  <a:t>，</a:t>
                </a:r>
                <a:r>
                  <a:rPr lang="en-US" altLang="zh-TW" sz="2200" dirty="0">
                    <a:latin typeface="微軟正黑體" panose="020B0604030504040204" pitchFamily="34" charset="-120"/>
                    <a:ea typeface="微軟正黑體" panose="020B0604030504040204" pitchFamily="34" charset="-120"/>
                  </a:rPr>
                  <a:t>M</a:t>
                </a:r>
                <a:r>
                  <a:rPr lang="zh-TW" altLang="en-US" sz="2200" dirty="0">
                    <a:latin typeface="微軟正黑體" panose="020B0604030504040204" pitchFamily="34" charset="-120"/>
                    <a:ea typeface="微軟正黑體" panose="020B0604030504040204" pitchFamily="34" charset="-120"/>
                  </a:rPr>
                  <a:t>  </a:t>
                </a:r>
                <a:r>
                  <a:rPr lang="en-US" altLang="zh-TW" sz="2200" dirty="0">
                    <a:latin typeface="微軟正黑體" panose="020B0604030504040204" pitchFamily="34" charset="-120"/>
                    <a:ea typeface="微軟正黑體" panose="020B0604030504040204" pitchFamily="34" charset="-120"/>
                  </a:rPr>
                  <a:t>= 1.07 s; F</a:t>
                </a:r>
                <a:r>
                  <a:rPr lang="zh-TW" altLang="en-US" sz="2200" dirty="0">
                    <a:latin typeface="微軟正黑體" panose="020B0604030504040204" pitchFamily="34" charset="-120"/>
                    <a:ea typeface="微軟正黑體" panose="020B0604030504040204" pitchFamily="34" charset="-120"/>
                  </a:rPr>
                  <a:t>（</a:t>
                </a:r>
                <a:r>
                  <a:rPr lang="en-US" altLang="zh-TW" sz="2200" dirty="0">
                    <a:latin typeface="微軟正黑體" panose="020B0604030504040204" pitchFamily="34" charset="-120"/>
                    <a:ea typeface="微軟正黑體" panose="020B0604030504040204" pitchFamily="34" charset="-120"/>
                  </a:rPr>
                  <a:t>2,60</a:t>
                </a:r>
                <a:r>
                  <a:rPr lang="zh-TW" altLang="en-US" sz="2200" dirty="0">
                    <a:latin typeface="微軟正黑體" panose="020B0604030504040204" pitchFamily="34" charset="-120"/>
                    <a:ea typeface="微軟正黑體" panose="020B0604030504040204" pitchFamily="34" charset="-120"/>
                  </a:rPr>
                  <a:t>）</a:t>
                </a:r>
                <a:r>
                  <a:rPr lang="en-US" altLang="zh-TW" sz="2200" dirty="0">
                    <a:latin typeface="微軟正黑體" panose="020B0604030504040204" pitchFamily="34" charset="-120"/>
                    <a:ea typeface="微軟正黑體" panose="020B0604030504040204" pitchFamily="34" charset="-120"/>
                  </a:rPr>
                  <a:t>= 0.76</a:t>
                </a:r>
                <a:r>
                  <a:rPr lang="zh-TW" altLang="en-US" sz="2200" dirty="0">
                    <a:latin typeface="微軟正黑體" panose="020B0604030504040204" pitchFamily="34" charset="-120"/>
                    <a:ea typeface="微軟正黑體" panose="020B0604030504040204" pitchFamily="34" charset="-120"/>
                  </a:rPr>
                  <a:t>，</a:t>
                </a:r>
                <a:r>
                  <a:rPr lang="en-US" altLang="zh-TW" sz="2200" dirty="0">
                    <a:latin typeface="微軟正黑體" panose="020B0604030504040204" pitchFamily="34" charset="-120"/>
                    <a:ea typeface="微軟正黑體" panose="020B0604030504040204" pitchFamily="34" charset="-120"/>
                  </a:rPr>
                  <a:t>p</a:t>
                </a:r>
                <a:r>
                  <a:rPr lang="zh-TW" altLang="en-US" sz="2200" dirty="0">
                    <a:latin typeface="微軟正黑體" panose="020B0604030504040204" pitchFamily="34" charset="-120"/>
                    <a:ea typeface="微軟正黑體" panose="020B0604030504040204" pitchFamily="34" charset="-120"/>
                  </a:rPr>
                  <a:t>  </a:t>
                </a:r>
                <a:r>
                  <a:rPr lang="en-US" altLang="zh-TW" sz="2200" dirty="0">
                    <a:latin typeface="微軟正黑體" panose="020B0604030504040204" pitchFamily="34" charset="-120"/>
                    <a:ea typeface="微軟正黑體" panose="020B0604030504040204" pitchFamily="34" charset="-120"/>
                  </a:rPr>
                  <a:t>= 0.48</a:t>
                </a:r>
                <a:r>
                  <a:rPr lang="zh-TW" altLang="en-US" sz="2200" dirty="0">
                    <a:latin typeface="微軟正黑體" panose="020B0604030504040204" pitchFamily="34" charset="-120"/>
                    <a:ea typeface="微軟正黑體" panose="020B0604030504040204" pitchFamily="34" charset="-120"/>
                  </a:rPr>
                  <a:t>，</a:t>
                </a:r>
                <a:r>
                  <a:rPr lang="en-US" altLang="zh-TW" sz="2400" dirty="0"/>
                  <a:t> </a:t>
                </a:r>
                <a14:m>
                  <m:oMath xmlns:m="http://schemas.openxmlformats.org/officeDocument/2006/math">
                    <m:sSup>
                      <m:sSupPr>
                        <m:ctrlPr>
                          <a:rPr lang="en-US" altLang="zh-TW" sz="2800" i="1" smtClean="0">
                            <a:latin typeface="Cambria Math" panose="02040503050406030204" pitchFamily="18" charset="0"/>
                          </a:rPr>
                        </m:ctrlPr>
                      </m:sSupPr>
                      <m:e>
                        <m:r>
                          <m:rPr>
                            <m:nor/>
                          </m:rPr>
                          <a:rPr lang="en-US" altLang="zh-TW" sz="2400" dirty="0">
                            <a:latin typeface="微軟正黑體" panose="020B0604030504040204" pitchFamily="34" charset="-120"/>
                            <a:ea typeface="微軟正黑體" panose="020B0604030504040204" pitchFamily="34" charset="-120"/>
                          </a:rPr>
                          <m:t>ƒ</m:t>
                        </m:r>
                      </m:e>
                      <m:sup>
                        <m:r>
                          <a:rPr lang="en-US" altLang="zh-TW" sz="2800" i="1" smtClean="0">
                            <a:latin typeface="Cambria Math" panose="02040503050406030204" pitchFamily="18" charset="0"/>
                          </a:rPr>
                          <m:t>2</m:t>
                        </m:r>
                      </m:sup>
                    </m:sSup>
                  </m:oMath>
                </a14:m>
                <a:r>
                  <a:rPr lang="en-US" altLang="zh-TW" sz="2200" dirty="0" smtClean="0">
                    <a:latin typeface="微軟正黑體" panose="020B0604030504040204" pitchFamily="34" charset="-120"/>
                    <a:ea typeface="微軟正黑體" panose="020B0604030504040204" pitchFamily="34" charset="-120"/>
                  </a:rPr>
                  <a:t>= </a:t>
                </a:r>
                <a:r>
                  <a:rPr lang="en-US" altLang="zh-TW" sz="2200" dirty="0">
                    <a:latin typeface="微軟正黑體" panose="020B0604030504040204" pitchFamily="34" charset="-120"/>
                    <a:ea typeface="微軟正黑體" panose="020B0604030504040204" pitchFamily="34" charset="-120"/>
                  </a:rPr>
                  <a:t>0.002</a:t>
                </a:r>
                <a:r>
                  <a:rPr lang="zh-TW" altLang="en-US" sz="2200" dirty="0" smtClean="0">
                    <a:latin typeface="微軟正黑體" panose="020B0604030504040204" pitchFamily="34" charset="-120"/>
                    <a:ea typeface="微軟正黑體" panose="020B0604030504040204" pitchFamily="34" charset="-120"/>
                  </a:rPr>
                  <a:t>）</a:t>
                </a:r>
                <a:endParaRPr lang="zh-TW" altLang="en-US" sz="2200" dirty="0">
                  <a:latin typeface="微軟正黑體" panose="020B0604030504040204" pitchFamily="34" charset="-120"/>
                  <a:ea typeface="微軟正黑體" panose="020B0604030504040204" pitchFamily="34" charset="-120"/>
                </a:endParaRPr>
              </a:p>
            </p:txBody>
          </p:sp>
        </mc:Choice>
        <mc:Fallback xmlns="">
          <p:sp>
            <p:nvSpPr>
              <p:cNvPr id="3" name="矩形 2"/>
              <p:cNvSpPr>
                <a:spLocks noRot="1" noChangeAspect="1" noMove="1" noResize="1" noEditPoints="1" noAdjustHandles="1" noChangeArrowheads="1" noChangeShapeType="1" noTextEdit="1"/>
              </p:cNvSpPr>
              <p:nvPr/>
            </p:nvSpPr>
            <p:spPr>
              <a:xfrm>
                <a:off x="452488" y="1087065"/>
                <a:ext cx="11138355" cy="5078634"/>
              </a:xfrm>
              <a:prstGeom prst="rect">
                <a:avLst/>
              </a:prstGeom>
              <a:blipFill rotWithShape="0">
                <a:blip r:embed="rId2"/>
                <a:stretch>
                  <a:fillRect l="-602" r="-274"/>
                </a:stretch>
              </a:blipFill>
            </p:spPr>
            <p:txBody>
              <a:bodyPr/>
              <a:lstStyle/>
              <a:p>
                <a:r>
                  <a:rPr lang="zh-TW" altLang="en-US">
                    <a:noFill/>
                  </a:rPr>
                  <a:t> </a:t>
                </a:r>
              </a:p>
            </p:txBody>
          </p:sp>
        </mc:Fallback>
      </mc:AlternateContent>
      <p:sp>
        <p:nvSpPr>
          <p:cNvPr id="6" name="投影片編號版面配置區 5"/>
          <p:cNvSpPr>
            <a:spLocks noGrp="1"/>
          </p:cNvSpPr>
          <p:nvPr>
            <p:ph type="sldNum" sz="quarter" idx="12"/>
          </p:nvPr>
        </p:nvSpPr>
        <p:spPr>
          <a:xfrm>
            <a:off x="9374171" y="6368461"/>
            <a:ext cx="2743200" cy="365125"/>
          </a:xfrm>
        </p:spPr>
        <p:txBody>
          <a:bodyPr/>
          <a:lstStyle/>
          <a:p>
            <a:fld id="{044FB8EC-8959-441E-ADB3-308DB1B5389D}" type="slidenum">
              <a:rPr lang="zh-TW" altLang="en-US" smtClean="0"/>
              <a:t>14</a:t>
            </a:fld>
            <a:endParaRPr lang="zh-TW" altLang="en-US" dirty="0"/>
          </a:p>
        </p:txBody>
      </p:sp>
    </p:spTree>
    <p:extLst>
      <p:ext uri="{BB962C8B-B14F-4D97-AF65-F5344CB8AC3E}">
        <p14:creationId xmlns:p14="http://schemas.microsoft.com/office/powerpoint/2010/main" val="28052763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2"/>
          </p:nvPr>
        </p:nvSpPr>
        <p:spPr/>
        <p:txBody>
          <a:bodyPr/>
          <a:lstStyle/>
          <a:p>
            <a:fld id="{044FB8EC-8959-441E-ADB3-308DB1B5389D}" type="slidenum">
              <a:rPr lang="zh-TW" altLang="en-US" smtClean="0"/>
              <a:t>15</a:t>
            </a:fld>
            <a:endParaRPr lang="zh-TW" altLang="en-US" dirty="0"/>
          </a:p>
        </p:txBody>
      </p:sp>
      <p:graphicFrame>
        <p:nvGraphicFramePr>
          <p:cNvPr id="5" name="表格 4"/>
          <p:cNvGraphicFramePr>
            <a:graphicFrameLocks noGrp="1"/>
          </p:cNvGraphicFramePr>
          <p:nvPr>
            <p:extLst>
              <p:ext uri="{D42A27DB-BD31-4B8C-83A1-F6EECF244321}">
                <p14:modId xmlns:p14="http://schemas.microsoft.com/office/powerpoint/2010/main" val="359204795"/>
              </p:ext>
            </p:extLst>
          </p:nvPr>
        </p:nvGraphicFramePr>
        <p:xfrm>
          <a:off x="232529" y="794090"/>
          <a:ext cx="11726941" cy="4182049"/>
        </p:xfrm>
        <a:graphic>
          <a:graphicData uri="http://schemas.openxmlformats.org/drawingml/2006/table">
            <a:tbl>
              <a:tblPr/>
              <a:tblGrid>
                <a:gridCol w="2397465"/>
                <a:gridCol w="2332369"/>
                <a:gridCol w="2332369"/>
                <a:gridCol w="2332369"/>
                <a:gridCol w="2332369"/>
              </a:tblGrid>
              <a:tr h="316126">
                <a:tc gridSpan="4">
                  <a:txBody>
                    <a:bodyPr/>
                    <a:lstStyle/>
                    <a:p>
                      <a:pPr algn="ctr"/>
                      <a:r>
                        <a:rPr lang="zh-TW" altLang="en-US" sz="1920" b="1" dirty="0" smtClean="0">
                          <a:effectLst/>
                          <a:latin typeface="微軟正黑體" panose="020B0604030504040204" pitchFamily="34" charset="-120"/>
                          <a:ea typeface="微軟正黑體" panose="020B0604030504040204" pitchFamily="34" charset="-120"/>
                        </a:rPr>
                        <a:t>條件</a:t>
                      </a:r>
                      <a:endParaRPr lang="en-US" sz="1920" b="1" dirty="0">
                        <a:effectLst/>
                        <a:latin typeface="微軟正黑體" panose="020B0604030504040204" pitchFamily="34" charset="-120"/>
                        <a:ea typeface="微軟正黑體" panose="020B0604030504040204" pitchFamily="34" charset="-120"/>
                      </a:endParaRPr>
                    </a:p>
                  </a:txBody>
                  <a:tcPr marL="14504" marR="14504" marT="14504" marB="145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en-US" sz="1800" b="1" dirty="0">
                        <a:effectLst/>
                      </a:endParaRPr>
                    </a:p>
                  </a:txBody>
                  <a:tcPr marL="14504" marR="14504" marT="14504" marB="145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lnSpc>
                          <a:spcPct val="200000"/>
                        </a:lnSpc>
                      </a:pPr>
                      <a:r>
                        <a:rPr lang="zh-TW" altLang="en-US" sz="1920" b="1" dirty="0" smtClean="0">
                          <a:latin typeface="微軟正黑體" panose="020B0604030504040204" pitchFamily="34" charset="-120"/>
                          <a:ea typeface="微軟正黑體" panose="020B0604030504040204" pitchFamily="34" charset="-120"/>
                        </a:rPr>
                        <a:t>統計</a:t>
                      </a:r>
                      <a:endParaRPr lang="zh-TW" altLang="en-US" sz="1920" b="1" dirty="0">
                        <a:latin typeface="微軟正黑體" panose="020B0604030504040204" pitchFamily="34" charset="-120"/>
                        <a:ea typeface="微軟正黑體" panose="020B0604030504040204" pitchFamily="34" charset="-120"/>
                      </a:endParaRPr>
                    </a:p>
                  </a:txBody>
                  <a:tcPr marL="34811" marR="34811" marT="17405" marB="174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6126">
                <a:tc>
                  <a:txBody>
                    <a:bodyPr/>
                    <a:lstStyle/>
                    <a:p>
                      <a:endParaRPr lang="en-US" sz="1920" b="1" dirty="0">
                        <a:effectLst/>
                        <a:latin typeface="微軟正黑體" panose="020B0604030504040204" pitchFamily="34" charset="-120"/>
                        <a:ea typeface="微軟正黑體" panose="020B0604030504040204" pitchFamily="34" charset="-120"/>
                      </a:endParaRPr>
                    </a:p>
                  </a:txBody>
                  <a:tcPr marL="14504" marR="14504" marT="14504" marB="145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en-US" sz="1920" b="1" dirty="0" smtClean="0">
                          <a:effectLst/>
                          <a:latin typeface="微軟正黑體" panose="020B0604030504040204" pitchFamily="34" charset="-120"/>
                          <a:ea typeface="微軟正黑體" panose="020B0604030504040204" pitchFamily="34" charset="-120"/>
                        </a:rPr>
                        <a:t>無音頻</a:t>
                      </a:r>
                      <a:endParaRPr lang="en-US" sz="1920" b="1" dirty="0">
                        <a:effectLst/>
                        <a:latin typeface="微軟正黑體" panose="020B0604030504040204" pitchFamily="34" charset="-120"/>
                        <a:ea typeface="微軟正黑體" panose="020B0604030504040204" pitchFamily="34" charset="-120"/>
                      </a:endParaRPr>
                    </a:p>
                  </a:txBody>
                  <a:tcPr marL="14504" marR="14504" marT="14504" marB="145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920" b="1" dirty="0" smtClean="0">
                          <a:effectLst/>
                          <a:latin typeface="微軟正黑體" panose="020B0604030504040204" pitchFamily="34" charset="-120"/>
                          <a:ea typeface="微軟正黑體" panose="020B0604030504040204" pitchFamily="34" charset="-120"/>
                        </a:rPr>
                        <a:t>無聊音頻</a:t>
                      </a:r>
                      <a:endParaRPr lang="en-US" altLang="zh-TW" sz="1920" b="1" dirty="0" smtClean="0">
                        <a:effectLst/>
                        <a:latin typeface="微軟正黑體" panose="020B0604030504040204" pitchFamily="34" charset="-120"/>
                        <a:ea typeface="微軟正黑體" panose="020B0604030504040204" pitchFamily="34" charset="-120"/>
                      </a:endParaRPr>
                    </a:p>
                  </a:txBody>
                  <a:tcPr marL="14504" marR="14504" marT="14504" marB="145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920" b="1" dirty="0" smtClean="0">
                          <a:effectLst/>
                          <a:latin typeface="微軟正黑體" panose="020B0604030504040204" pitchFamily="34" charset="-120"/>
                          <a:ea typeface="微軟正黑體" panose="020B0604030504040204" pitchFamily="34" charset="-120"/>
                        </a:rPr>
                        <a:t>有趣音頻</a:t>
                      </a:r>
                      <a:endParaRPr lang="en-US" altLang="zh-TW" sz="1920" b="1" dirty="0" smtClean="0">
                        <a:effectLst/>
                        <a:latin typeface="微軟正黑體" panose="020B0604030504040204" pitchFamily="34" charset="-120"/>
                        <a:ea typeface="微軟正黑體" panose="020B0604030504040204" pitchFamily="34" charset="-120"/>
                      </a:endParaRPr>
                    </a:p>
                  </a:txBody>
                  <a:tcPr marL="14504" marR="14504" marT="14504" marB="145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TW" altLang="en-US" sz="1800" dirty="0"/>
                    </a:p>
                  </a:txBody>
                  <a:tcPr marL="34811" marR="34811" marT="17405" marB="174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0193">
                <a:tc gridSpan="5">
                  <a:txBody>
                    <a:bodyPr/>
                    <a:lstStyle/>
                    <a:p>
                      <a:r>
                        <a:rPr lang="en-US" sz="1920" b="1" i="1" dirty="0">
                          <a:effectLst/>
                          <a:latin typeface="微軟正黑體" panose="020B0604030504040204" pitchFamily="34" charset="-120"/>
                          <a:ea typeface="微軟正黑體" panose="020B0604030504040204" pitchFamily="34" charset="-120"/>
                        </a:rPr>
                        <a:t>Cerebral hemoglobin </a:t>
                      </a:r>
                      <a:r>
                        <a:rPr lang="en-US" sz="1920" b="1" i="1" dirty="0" smtClean="0">
                          <a:effectLst/>
                          <a:latin typeface="微軟正黑體" panose="020B0604030504040204" pitchFamily="34" charset="-120"/>
                          <a:ea typeface="微軟正黑體" panose="020B0604030504040204" pitchFamily="34" charset="-120"/>
                        </a:rPr>
                        <a:t>oxygenation</a:t>
                      </a:r>
                      <a:r>
                        <a:rPr lang="en-US" sz="1920" b="1" dirty="0">
                          <a:effectLst/>
                          <a:latin typeface="微軟正黑體" panose="020B0604030504040204" pitchFamily="34" charset="-120"/>
                          <a:ea typeface="微軟正黑體" panose="020B0604030504040204" pitchFamily="34" charset="-120"/>
                        </a:rPr>
                        <a:t> (in </a:t>
                      </a:r>
                      <a:r>
                        <a:rPr lang="en-US" sz="1920" b="1" dirty="0" err="1">
                          <a:effectLst/>
                          <a:latin typeface="微軟正黑體" panose="020B0604030504040204" pitchFamily="34" charset="-120"/>
                          <a:ea typeface="微軟正黑體" panose="020B0604030504040204" pitchFamily="34" charset="-120"/>
                        </a:rPr>
                        <a:t>μM</a:t>
                      </a:r>
                      <a:r>
                        <a:rPr lang="en-US" sz="1920" b="1" dirty="0">
                          <a:effectLst/>
                          <a:latin typeface="微軟正黑體" panose="020B0604030504040204" pitchFamily="34" charset="-120"/>
                          <a:ea typeface="微軟正黑體" panose="020B0604030504040204" pitchFamily="34" charset="-120"/>
                        </a:rPr>
                        <a:t> cm</a:t>
                      </a:r>
                      <a:r>
                        <a:rPr lang="en-US" sz="1920" b="1" dirty="0" smtClean="0">
                          <a:effectLst/>
                          <a:latin typeface="微軟正黑體" panose="020B0604030504040204" pitchFamily="34" charset="-120"/>
                          <a:ea typeface="微軟正黑體" panose="020B0604030504040204" pitchFamily="34" charset="-120"/>
                        </a:rPr>
                        <a:t>)</a:t>
                      </a:r>
                      <a:r>
                        <a:rPr lang="zh-TW" altLang="en-US" sz="1920" b="1" dirty="0" smtClean="0">
                          <a:effectLst/>
                          <a:latin typeface="微軟正黑體" panose="020B0604030504040204" pitchFamily="34" charset="-120"/>
                          <a:ea typeface="微軟正黑體" panose="020B0604030504040204" pitchFamily="34" charset="-120"/>
                        </a:rPr>
                        <a:t> 腦血紅蛋白氧化</a:t>
                      </a:r>
                      <a:endParaRPr lang="en-US" sz="1920" b="1" dirty="0">
                        <a:effectLst/>
                        <a:latin typeface="微軟正黑體" panose="020B0604030504040204" pitchFamily="34" charset="-120"/>
                        <a:ea typeface="微軟正黑體" panose="020B0604030504040204" pitchFamily="34" charset="-120"/>
                      </a:endParaRPr>
                    </a:p>
                  </a:txBody>
                  <a:tcPr marL="14504" marR="14504" marT="14504" marB="145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644814">
                <a:tc>
                  <a:txBody>
                    <a:bodyPr/>
                    <a:lstStyle/>
                    <a:p>
                      <a:r>
                        <a:rPr lang="en-US" sz="1920" dirty="0">
                          <a:effectLst/>
                          <a:latin typeface="微軟正黑體" panose="020B0604030504040204" pitchFamily="34" charset="-120"/>
                          <a:ea typeface="微軟正黑體" panose="020B0604030504040204" pitchFamily="34" charset="-120"/>
                        </a:rPr>
                        <a:t> Average </a:t>
                      </a:r>
                      <a:r>
                        <a:rPr lang="en-US" sz="1920" dirty="0" smtClean="0">
                          <a:effectLst/>
                          <a:latin typeface="微軟正黑體" panose="020B0604030504040204" pitchFamily="34" charset="-120"/>
                          <a:ea typeface="微軟正黑體" panose="020B0604030504040204" pitchFamily="34" charset="-120"/>
                        </a:rPr>
                        <a:t>O</a:t>
                      </a:r>
                      <a:r>
                        <a:rPr lang="en-US" sz="1920" baseline="-25000" dirty="0" smtClean="0">
                          <a:effectLst/>
                          <a:latin typeface="微軟正黑體" panose="020B0604030504040204" pitchFamily="34" charset="-120"/>
                          <a:ea typeface="微軟正黑體" panose="020B0604030504040204" pitchFamily="34" charset="-120"/>
                        </a:rPr>
                        <a:t>2</a:t>
                      </a:r>
                      <a:r>
                        <a:rPr lang="en-US" sz="1920" dirty="0" smtClean="0">
                          <a:effectLst/>
                          <a:latin typeface="微軟正黑體" panose="020B0604030504040204" pitchFamily="34" charset="-120"/>
                          <a:ea typeface="微軟正黑體" panose="020B0604030504040204" pitchFamily="34" charset="-120"/>
                        </a:rPr>
                        <a:t>Hb</a:t>
                      </a:r>
                    </a:p>
                    <a:p>
                      <a:r>
                        <a:rPr lang="zh-TW" altLang="en-US" sz="1920" b="0" i="0" kern="1200" dirty="0" smtClean="0">
                          <a:solidFill>
                            <a:schemeClr val="tx1"/>
                          </a:solidFill>
                          <a:effectLst/>
                          <a:latin typeface="+mn-lt"/>
                          <a:ea typeface="+mn-ea"/>
                          <a:cs typeface="+mn-cs"/>
                        </a:rPr>
                        <a:t>氧化血紅蛋白</a:t>
                      </a:r>
                      <a:endParaRPr lang="en-US" sz="1920" dirty="0">
                        <a:effectLst/>
                        <a:latin typeface="微軟正黑體" panose="020B0604030504040204" pitchFamily="34" charset="-120"/>
                        <a:ea typeface="微軟正黑體" panose="020B0604030504040204" pitchFamily="34" charset="-120"/>
                      </a:endParaRPr>
                    </a:p>
                  </a:txBody>
                  <a:tcPr marL="14504" marR="14504" marT="14504" marB="145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TW" sz="1920" dirty="0">
                          <a:effectLst/>
                          <a:latin typeface="微軟正黑體" panose="020B0604030504040204" pitchFamily="34" charset="-120"/>
                          <a:ea typeface="微軟正黑體" panose="020B0604030504040204" pitchFamily="34" charset="-120"/>
                        </a:rPr>
                        <a:t>0.59</a:t>
                      </a:r>
                    </a:p>
                  </a:txBody>
                  <a:tcPr marL="14504" marR="14504" marT="14504" marB="145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TW" sz="1920" dirty="0">
                          <a:effectLst/>
                          <a:latin typeface="微軟正黑體" panose="020B0604030504040204" pitchFamily="34" charset="-120"/>
                          <a:ea typeface="微軟正黑體" panose="020B0604030504040204" pitchFamily="34" charset="-120"/>
                        </a:rPr>
                        <a:t>0.56</a:t>
                      </a:r>
                    </a:p>
                  </a:txBody>
                  <a:tcPr marL="14504" marR="14504" marT="14504" marB="145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TW" sz="1920" dirty="0">
                          <a:solidFill>
                            <a:srgbClr val="FF0000"/>
                          </a:solidFill>
                          <a:effectLst/>
                          <a:latin typeface="微軟正黑體" panose="020B0604030504040204" pitchFamily="34" charset="-120"/>
                          <a:ea typeface="微軟正黑體" panose="020B0604030504040204" pitchFamily="34" charset="-120"/>
                        </a:rPr>
                        <a:t>0.09</a:t>
                      </a:r>
                    </a:p>
                  </a:txBody>
                  <a:tcPr marL="14504" marR="14504" marT="14504" marB="145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920" u="sng" dirty="0">
                          <a:effectLst/>
                          <a:latin typeface="微軟正黑體" panose="020B0604030504040204" pitchFamily="34" charset="-120"/>
                          <a:ea typeface="微軟正黑體" panose="020B0604030504040204" pitchFamily="34" charset="-120"/>
                        </a:rPr>
                        <a:t>F</a:t>
                      </a:r>
                      <a:r>
                        <a:rPr lang="en-US" sz="1920" dirty="0">
                          <a:effectLst/>
                          <a:latin typeface="微軟正黑體" panose="020B0604030504040204" pitchFamily="34" charset="-120"/>
                          <a:ea typeface="微軟正黑體" panose="020B0604030504040204" pitchFamily="34" charset="-120"/>
                        </a:rPr>
                        <a:t>(2,57) = 4.5</a:t>
                      </a:r>
                      <a:r>
                        <a:rPr lang="en-US" sz="1920" dirty="0" smtClean="0">
                          <a:effectLst/>
                          <a:latin typeface="微軟正黑體" panose="020B0604030504040204" pitchFamily="34" charset="-120"/>
                          <a:ea typeface="微軟正黑體" panose="020B0604030504040204" pitchFamily="34" charset="-120"/>
                        </a:rPr>
                        <a:t>,</a:t>
                      </a:r>
                    </a:p>
                    <a:p>
                      <a:r>
                        <a:rPr lang="en-US" sz="1920" dirty="0">
                          <a:effectLst/>
                          <a:latin typeface="微軟正黑體" panose="020B0604030504040204" pitchFamily="34" charset="-120"/>
                          <a:ea typeface="微軟正黑體" panose="020B0604030504040204" pitchFamily="34" charset="-120"/>
                        </a:rPr>
                        <a:t> </a:t>
                      </a:r>
                      <a:r>
                        <a:rPr lang="en-US" sz="1920" b="1" u="sng" dirty="0">
                          <a:effectLst/>
                          <a:latin typeface="微軟正黑體" panose="020B0604030504040204" pitchFamily="34" charset="-120"/>
                          <a:ea typeface="微軟正黑體" panose="020B0604030504040204" pitchFamily="34" charset="-120"/>
                        </a:rPr>
                        <a:t>p</a:t>
                      </a:r>
                      <a:r>
                        <a:rPr lang="en-US" sz="1920" dirty="0">
                          <a:effectLst/>
                          <a:latin typeface="微軟正黑體" panose="020B0604030504040204" pitchFamily="34" charset="-120"/>
                          <a:ea typeface="微軟正黑體" panose="020B0604030504040204" pitchFamily="34" charset="-120"/>
                        </a:rPr>
                        <a:t> = </a:t>
                      </a:r>
                      <a:r>
                        <a:rPr lang="en-US" sz="1920" b="1" dirty="0">
                          <a:effectLst/>
                          <a:latin typeface="微軟正黑體" panose="020B0604030504040204" pitchFamily="34" charset="-120"/>
                          <a:ea typeface="微軟正黑體" panose="020B0604030504040204" pitchFamily="34" charset="-120"/>
                        </a:rPr>
                        <a:t>0</a:t>
                      </a:r>
                      <a:r>
                        <a:rPr lang="en-US" sz="1920" dirty="0">
                          <a:effectLst/>
                          <a:latin typeface="微軟正黑體" panose="020B0604030504040204" pitchFamily="34" charset="-120"/>
                          <a:ea typeface="微軟正黑體" panose="020B0604030504040204" pitchFamily="34" charset="-120"/>
                        </a:rPr>
                        <a:t>.</a:t>
                      </a:r>
                      <a:r>
                        <a:rPr lang="en-US" sz="1920" b="1" dirty="0">
                          <a:effectLst/>
                          <a:latin typeface="微軟正黑體" panose="020B0604030504040204" pitchFamily="34" charset="-120"/>
                          <a:ea typeface="微軟正黑體" panose="020B0604030504040204" pitchFamily="34" charset="-120"/>
                        </a:rPr>
                        <a:t>015</a:t>
                      </a:r>
                      <a:r>
                        <a:rPr lang="en-US" sz="1920" dirty="0">
                          <a:effectLst/>
                          <a:latin typeface="微軟正黑體" panose="020B0604030504040204" pitchFamily="34" charset="-120"/>
                          <a:ea typeface="微軟正黑體" panose="020B0604030504040204" pitchFamily="34" charset="-120"/>
                        </a:rPr>
                        <a:t>, </a:t>
                      </a:r>
                      <a:r>
                        <a:rPr lang="en-US" sz="1920" i="1" dirty="0">
                          <a:effectLst/>
                          <a:latin typeface="微軟正黑體" panose="020B0604030504040204" pitchFamily="34" charset="-120"/>
                          <a:ea typeface="微軟正黑體" panose="020B0604030504040204" pitchFamily="34" charset="-120"/>
                        </a:rPr>
                        <a:t>ƒ</a:t>
                      </a:r>
                      <a:r>
                        <a:rPr lang="en-US" sz="1920" baseline="30000" dirty="0">
                          <a:effectLst/>
                          <a:latin typeface="微軟正黑體" panose="020B0604030504040204" pitchFamily="34" charset="-120"/>
                          <a:ea typeface="微軟正黑體" panose="020B0604030504040204" pitchFamily="34" charset="-120"/>
                        </a:rPr>
                        <a:t>2</a:t>
                      </a:r>
                      <a:r>
                        <a:rPr lang="en-US" sz="1920" dirty="0">
                          <a:effectLst/>
                          <a:latin typeface="微軟正黑體" panose="020B0604030504040204" pitchFamily="34" charset="-120"/>
                          <a:ea typeface="微軟正黑體" panose="020B0604030504040204" pitchFamily="34" charset="-120"/>
                        </a:rPr>
                        <a:t> = 0.02</a:t>
                      </a:r>
                    </a:p>
                  </a:txBody>
                  <a:tcPr marL="14504" marR="14504" marT="14504" marB="145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22169">
                <a:tc>
                  <a:txBody>
                    <a:bodyPr/>
                    <a:lstStyle/>
                    <a:p>
                      <a:r>
                        <a:rPr lang="en-US" sz="1920" dirty="0">
                          <a:effectLst/>
                          <a:latin typeface="微軟正黑體" panose="020B0604030504040204" pitchFamily="34" charset="-120"/>
                          <a:ea typeface="微軟正黑體" panose="020B0604030504040204" pitchFamily="34" charset="-120"/>
                        </a:rPr>
                        <a:t> Average </a:t>
                      </a:r>
                      <a:r>
                        <a:rPr lang="en-US" sz="1920" dirty="0" err="1" smtClean="0">
                          <a:effectLst/>
                          <a:latin typeface="微軟正黑體" panose="020B0604030504040204" pitchFamily="34" charset="-120"/>
                          <a:ea typeface="微軟正黑體" panose="020B0604030504040204" pitchFamily="34" charset="-120"/>
                        </a:rPr>
                        <a:t>HHb</a:t>
                      </a:r>
                      <a:endParaRPr lang="en-US" sz="1920" dirty="0" smtClean="0">
                        <a:effectLst/>
                        <a:latin typeface="微軟正黑體" panose="020B0604030504040204" pitchFamily="34" charset="-120"/>
                        <a:ea typeface="微軟正黑體" panose="020B0604030504040204" pitchFamily="34" charset="-120"/>
                      </a:endParaRPr>
                    </a:p>
                    <a:p>
                      <a:r>
                        <a:rPr lang="zh-TW" altLang="en-US" sz="1920" dirty="0" smtClean="0">
                          <a:effectLst/>
                          <a:latin typeface="微軟正黑體" panose="020B0604030504040204" pitchFamily="34" charset="-120"/>
                          <a:ea typeface="微軟正黑體" panose="020B0604030504040204" pitchFamily="34" charset="-120"/>
                        </a:rPr>
                        <a:t>脫氧血紅蛋白</a:t>
                      </a:r>
                      <a:endParaRPr lang="en-US" sz="1920" dirty="0">
                        <a:effectLst/>
                        <a:latin typeface="微軟正黑體" panose="020B0604030504040204" pitchFamily="34" charset="-120"/>
                        <a:ea typeface="微軟正黑體" panose="020B0604030504040204" pitchFamily="34" charset="-120"/>
                      </a:endParaRPr>
                    </a:p>
                  </a:txBody>
                  <a:tcPr marL="14504" marR="14504" marT="14504" marB="145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TW" sz="1920" dirty="0">
                          <a:effectLst/>
                          <a:latin typeface="微軟正黑體" panose="020B0604030504040204" pitchFamily="34" charset="-120"/>
                          <a:ea typeface="微軟正黑體" panose="020B0604030504040204" pitchFamily="34" charset="-120"/>
                        </a:rPr>
                        <a:t>0.04</a:t>
                      </a:r>
                    </a:p>
                  </a:txBody>
                  <a:tcPr marL="14504" marR="14504" marT="14504" marB="145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TW" sz="1920" dirty="0">
                          <a:effectLst/>
                          <a:latin typeface="微軟正黑體" panose="020B0604030504040204" pitchFamily="34" charset="-120"/>
                          <a:ea typeface="微軟正黑體" panose="020B0604030504040204" pitchFamily="34" charset="-120"/>
                        </a:rPr>
                        <a:t>0.03</a:t>
                      </a:r>
                    </a:p>
                  </a:txBody>
                  <a:tcPr marL="14504" marR="14504" marT="14504" marB="145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en-US" sz="1920" dirty="0">
                          <a:effectLst/>
                          <a:latin typeface="微軟正黑體" panose="020B0604030504040204" pitchFamily="34" charset="-120"/>
                          <a:ea typeface="微軟正黑體" panose="020B0604030504040204" pitchFamily="34" charset="-120"/>
                        </a:rPr>
                        <a:t>−</a:t>
                      </a:r>
                      <a:r>
                        <a:rPr lang="en-US" altLang="zh-TW" sz="1920" dirty="0">
                          <a:effectLst/>
                          <a:latin typeface="微軟正黑體" panose="020B0604030504040204" pitchFamily="34" charset="-120"/>
                          <a:ea typeface="微軟正黑體" panose="020B0604030504040204" pitchFamily="34" charset="-120"/>
                        </a:rPr>
                        <a:t>0.02</a:t>
                      </a:r>
                    </a:p>
                  </a:txBody>
                  <a:tcPr marL="14504" marR="14504" marT="14504" marB="145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920" u="sng" dirty="0">
                          <a:effectLst/>
                          <a:latin typeface="微軟正黑體" panose="020B0604030504040204" pitchFamily="34" charset="-120"/>
                          <a:ea typeface="微軟正黑體" panose="020B0604030504040204" pitchFamily="34" charset="-120"/>
                        </a:rPr>
                        <a:t>F</a:t>
                      </a:r>
                      <a:r>
                        <a:rPr lang="en-US" sz="1920" dirty="0">
                          <a:effectLst/>
                          <a:latin typeface="微軟正黑體" panose="020B0604030504040204" pitchFamily="34" charset="-120"/>
                          <a:ea typeface="微軟正黑體" panose="020B0604030504040204" pitchFamily="34" charset="-120"/>
                        </a:rPr>
                        <a:t>(2,57) = 0.2, </a:t>
                      </a:r>
                      <a:endParaRPr lang="en-US" sz="1920" dirty="0" smtClean="0">
                        <a:effectLst/>
                        <a:latin typeface="微軟正黑體" panose="020B0604030504040204" pitchFamily="34" charset="-120"/>
                        <a:ea typeface="微軟正黑體" panose="020B0604030504040204" pitchFamily="34" charset="-120"/>
                      </a:endParaRPr>
                    </a:p>
                    <a:p>
                      <a:r>
                        <a:rPr lang="en-US" sz="1920" u="sng" dirty="0" smtClean="0">
                          <a:effectLst/>
                          <a:latin typeface="微軟正黑體" panose="020B0604030504040204" pitchFamily="34" charset="-120"/>
                          <a:ea typeface="微軟正黑體" panose="020B0604030504040204" pitchFamily="34" charset="-120"/>
                        </a:rPr>
                        <a:t>p</a:t>
                      </a:r>
                      <a:r>
                        <a:rPr lang="en-US" sz="1920" dirty="0">
                          <a:effectLst/>
                          <a:latin typeface="微軟正黑體" panose="020B0604030504040204" pitchFamily="34" charset="-120"/>
                          <a:ea typeface="微軟正黑體" panose="020B0604030504040204" pitchFamily="34" charset="-120"/>
                        </a:rPr>
                        <a:t> = 0.83, </a:t>
                      </a:r>
                      <a:r>
                        <a:rPr lang="en-US" sz="1920" i="1" dirty="0">
                          <a:effectLst/>
                          <a:latin typeface="微軟正黑體" panose="020B0604030504040204" pitchFamily="34" charset="-120"/>
                          <a:ea typeface="微軟正黑體" panose="020B0604030504040204" pitchFamily="34" charset="-120"/>
                        </a:rPr>
                        <a:t>ƒ</a:t>
                      </a:r>
                      <a:r>
                        <a:rPr lang="en-US" sz="1920" baseline="30000" dirty="0">
                          <a:effectLst/>
                          <a:latin typeface="微軟正黑體" panose="020B0604030504040204" pitchFamily="34" charset="-120"/>
                          <a:ea typeface="微軟正黑體" panose="020B0604030504040204" pitchFamily="34" charset="-120"/>
                        </a:rPr>
                        <a:t>2</a:t>
                      </a:r>
                      <a:r>
                        <a:rPr lang="en-US" sz="1920" dirty="0">
                          <a:effectLst/>
                          <a:latin typeface="微軟正黑體" panose="020B0604030504040204" pitchFamily="34" charset="-120"/>
                          <a:ea typeface="微軟正黑體" panose="020B0604030504040204" pitchFamily="34" charset="-120"/>
                        </a:rPr>
                        <a:t> = 0.001</a:t>
                      </a:r>
                    </a:p>
                  </a:txBody>
                  <a:tcPr marL="14504" marR="14504" marT="14504" marB="145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3124">
                <a:tc gridSpan="5">
                  <a:txBody>
                    <a:bodyPr/>
                    <a:lstStyle/>
                    <a:p>
                      <a:r>
                        <a:rPr lang="de-DE" sz="1920" b="1" i="1" dirty="0">
                          <a:effectLst/>
                          <a:latin typeface="微軟正黑體" panose="020B0604030504040204" pitchFamily="34" charset="-120"/>
                          <a:ea typeface="微軟正黑體" panose="020B0604030504040204" pitchFamily="34" charset="-120"/>
                        </a:rPr>
                        <a:t>Pupil diameter (PD)</a:t>
                      </a:r>
                      <a:r>
                        <a:rPr lang="de-DE" sz="1920" b="1" dirty="0">
                          <a:effectLst/>
                          <a:latin typeface="微軟正黑體" panose="020B0604030504040204" pitchFamily="34" charset="-120"/>
                          <a:ea typeface="微軟正黑體" panose="020B0604030504040204" pitchFamily="34" charset="-120"/>
                        </a:rPr>
                        <a:t> (in pixels</a:t>
                      </a:r>
                      <a:r>
                        <a:rPr lang="de-DE" sz="1920" b="1" dirty="0" smtClean="0">
                          <a:effectLst/>
                          <a:latin typeface="微軟正黑體" panose="020B0604030504040204" pitchFamily="34" charset="-120"/>
                          <a:ea typeface="微軟正黑體" panose="020B0604030504040204" pitchFamily="34" charset="-120"/>
                        </a:rPr>
                        <a:t>)</a:t>
                      </a:r>
                      <a:r>
                        <a:rPr lang="zh-TW" altLang="en-US" sz="1920" b="1" dirty="0" smtClean="0">
                          <a:effectLst/>
                          <a:latin typeface="微軟正黑體" panose="020B0604030504040204" pitchFamily="34" charset="-120"/>
                          <a:ea typeface="微軟正黑體" panose="020B0604030504040204" pitchFamily="34" charset="-120"/>
                        </a:rPr>
                        <a:t>瞳孔直徑</a:t>
                      </a:r>
                      <a:endParaRPr lang="de-DE" sz="1920" b="1" dirty="0">
                        <a:effectLst/>
                        <a:latin typeface="微軟正黑體" panose="020B0604030504040204" pitchFamily="34" charset="-120"/>
                        <a:ea typeface="微軟正黑體" panose="020B0604030504040204" pitchFamily="34" charset="-120"/>
                      </a:endParaRPr>
                    </a:p>
                  </a:txBody>
                  <a:tcPr marL="14504" marR="14504" marT="14504" marB="145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620499">
                <a:tc>
                  <a:txBody>
                    <a:bodyPr/>
                    <a:lstStyle/>
                    <a:p>
                      <a:r>
                        <a:rPr lang="en-US" sz="1920">
                          <a:effectLst/>
                          <a:latin typeface="微軟正黑體" panose="020B0604030504040204" pitchFamily="34" charset="-120"/>
                          <a:ea typeface="微軟正黑體" panose="020B0604030504040204" pitchFamily="34" charset="-120"/>
                        </a:rPr>
                        <a:t> Average PD</a:t>
                      </a:r>
                    </a:p>
                  </a:txBody>
                  <a:tcPr marL="14504" marR="14504" marT="14504" marB="145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TW" sz="1920" dirty="0">
                          <a:effectLst/>
                          <a:latin typeface="微軟正黑體" panose="020B0604030504040204" pitchFamily="34" charset="-120"/>
                          <a:ea typeface="微軟正黑體" panose="020B0604030504040204" pitchFamily="34" charset="-120"/>
                        </a:rPr>
                        <a:t>45.4</a:t>
                      </a:r>
                    </a:p>
                  </a:txBody>
                  <a:tcPr marL="14504" marR="14504" marT="14504" marB="145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TW" sz="1920">
                          <a:effectLst/>
                          <a:latin typeface="微軟正黑體" panose="020B0604030504040204" pitchFamily="34" charset="-120"/>
                          <a:ea typeface="微軟正黑體" panose="020B0604030504040204" pitchFamily="34" charset="-120"/>
                        </a:rPr>
                        <a:t>45.2</a:t>
                      </a:r>
                    </a:p>
                  </a:txBody>
                  <a:tcPr marL="14504" marR="14504" marT="14504" marB="145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TW" sz="1920" dirty="0">
                          <a:effectLst/>
                          <a:latin typeface="微軟正黑體" panose="020B0604030504040204" pitchFamily="34" charset="-120"/>
                          <a:ea typeface="微軟正黑體" panose="020B0604030504040204" pitchFamily="34" charset="-120"/>
                        </a:rPr>
                        <a:t>44.5</a:t>
                      </a:r>
                    </a:p>
                  </a:txBody>
                  <a:tcPr marL="14504" marR="14504" marT="14504" marB="145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920" u="sng" dirty="0">
                          <a:effectLst/>
                          <a:latin typeface="微軟正黑體" panose="020B0604030504040204" pitchFamily="34" charset="-120"/>
                          <a:ea typeface="微軟正黑體" panose="020B0604030504040204" pitchFamily="34" charset="-120"/>
                        </a:rPr>
                        <a:t>F</a:t>
                      </a:r>
                      <a:r>
                        <a:rPr lang="en-US" sz="1920" dirty="0">
                          <a:effectLst/>
                          <a:latin typeface="微軟正黑體" panose="020B0604030504040204" pitchFamily="34" charset="-120"/>
                          <a:ea typeface="微軟正黑體" panose="020B0604030504040204" pitchFamily="34" charset="-120"/>
                        </a:rPr>
                        <a:t>(2,59) = 0.19, </a:t>
                      </a:r>
                      <a:endParaRPr lang="en-US" sz="1920" dirty="0" smtClean="0">
                        <a:effectLst/>
                        <a:latin typeface="微軟正黑體" panose="020B0604030504040204" pitchFamily="34" charset="-120"/>
                        <a:ea typeface="微軟正黑體" panose="020B0604030504040204" pitchFamily="34" charset="-120"/>
                      </a:endParaRPr>
                    </a:p>
                    <a:p>
                      <a:r>
                        <a:rPr lang="en-US" sz="1920" u="sng" dirty="0" smtClean="0">
                          <a:effectLst/>
                          <a:latin typeface="微軟正黑體" panose="020B0604030504040204" pitchFamily="34" charset="-120"/>
                          <a:ea typeface="微軟正黑體" panose="020B0604030504040204" pitchFamily="34" charset="-120"/>
                        </a:rPr>
                        <a:t>p</a:t>
                      </a:r>
                      <a:r>
                        <a:rPr lang="en-US" sz="1920" dirty="0">
                          <a:effectLst/>
                          <a:latin typeface="微軟正黑體" panose="020B0604030504040204" pitchFamily="34" charset="-120"/>
                          <a:ea typeface="微軟正黑體" panose="020B0604030504040204" pitchFamily="34" charset="-120"/>
                        </a:rPr>
                        <a:t> = 0.82, </a:t>
                      </a:r>
                      <a:r>
                        <a:rPr lang="en-US" sz="1920" i="1" dirty="0">
                          <a:effectLst/>
                          <a:latin typeface="微軟正黑體" panose="020B0604030504040204" pitchFamily="34" charset="-120"/>
                          <a:ea typeface="微軟正黑體" panose="020B0604030504040204" pitchFamily="34" charset="-120"/>
                        </a:rPr>
                        <a:t>ƒ</a:t>
                      </a:r>
                      <a:r>
                        <a:rPr lang="en-US" sz="1920" baseline="30000" dirty="0">
                          <a:effectLst/>
                          <a:latin typeface="微軟正黑體" panose="020B0604030504040204" pitchFamily="34" charset="-120"/>
                          <a:ea typeface="微軟正黑體" panose="020B0604030504040204" pitchFamily="34" charset="-120"/>
                        </a:rPr>
                        <a:t>2</a:t>
                      </a:r>
                      <a:r>
                        <a:rPr lang="en-US" sz="1920" dirty="0">
                          <a:effectLst/>
                          <a:latin typeface="微軟正黑體" panose="020B0604030504040204" pitchFamily="34" charset="-120"/>
                          <a:ea typeface="微軟正黑體" panose="020B0604030504040204" pitchFamily="34" charset="-120"/>
                        </a:rPr>
                        <a:t> = 0.001</a:t>
                      </a:r>
                    </a:p>
                  </a:txBody>
                  <a:tcPr marL="14504" marR="14504" marT="14504" marB="145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3124">
                <a:tc gridSpan="5">
                  <a:txBody>
                    <a:bodyPr/>
                    <a:lstStyle/>
                    <a:p>
                      <a:r>
                        <a:rPr lang="en-US" sz="1920" b="1" i="1" dirty="0">
                          <a:effectLst/>
                          <a:latin typeface="微軟正黑體" panose="020B0604030504040204" pitchFamily="34" charset="-120"/>
                          <a:ea typeface="微軟正黑體" panose="020B0604030504040204" pitchFamily="34" charset="-120"/>
                        </a:rPr>
                        <a:t>Heart rate (HR)</a:t>
                      </a:r>
                      <a:r>
                        <a:rPr lang="en-US" sz="1920" b="1" dirty="0">
                          <a:effectLst/>
                          <a:latin typeface="微軟正黑體" panose="020B0604030504040204" pitchFamily="34" charset="-120"/>
                          <a:ea typeface="微軟正黑體" panose="020B0604030504040204" pitchFamily="34" charset="-120"/>
                        </a:rPr>
                        <a:t> (in bpm</a:t>
                      </a:r>
                      <a:r>
                        <a:rPr lang="en-US" sz="1920" b="1" dirty="0" smtClean="0">
                          <a:effectLst/>
                          <a:latin typeface="微軟正黑體" panose="020B0604030504040204" pitchFamily="34" charset="-120"/>
                          <a:ea typeface="微軟正黑體" panose="020B0604030504040204" pitchFamily="34" charset="-120"/>
                        </a:rPr>
                        <a:t>)</a:t>
                      </a:r>
                      <a:r>
                        <a:rPr lang="zh-TW" altLang="en-US" sz="1920" b="1" dirty="0" smtClean="0">
                          <a:effectLst/>
                          <a:latin typeface="微軟正黑體" panose="020B0604030504040204" pitchFamily="34" charset="-120"/>
                          <a:ea typeface="微軟正黑體" panose="020B0604030504040204" pitchFamily="34" charset="-120"/>
                        </a:rPr>
                        <a:t> 心率</a:t>
                      </a:r>
                      <a:endParaRPr lang="en-US" sz="1920" b="1" dirty="0">
                        <a:effectLst/>
                        <a:latin typeface="微軟正黑體" panose="020B0604030504040204" pitchFamily="34" charset="-120"/>
                        <a:ea typeface="微軟正黑體" panose="020B0604030504040204" pitchFamily="34" charset="-120"/>
                      </a:endParaRPr>
                    </a:p>
                  </a:txBody>
                  <a:tcPr marL="14504" marR="14504" marT="14504" marB="145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686487">
                <a:tc>
                  <a:txBody>
                    <a:bodyPr/>
                    <a:lstStyle/>
                    <a:p>
                      <a:r>
                        <a:rPr lang="en-US" sz="1920">
                          <a:effectLst/>
                          <a:latin typeface="微軟正黑體" panose="020B0604030504040204" pitchFamily="34" charset="-120"/>
                          <a:ea typeface="微軟正黑體" panose="020B0604030504040204" pitchFamily="34" charset="-120"/>
                        </a:rPr>
                        <a:t> Average HR</a:t>
                      </a:r>
                    </a:p>
                  </a:txBody>
                  <a:tcPr marL="14504" marR="14504" marT="14504" marB="145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TW" sz="1920">
                          <a:effectLst/>
                          <a:latin typeface="微軟正黑體" panose="020B0604030504040204" pitchFamily="34" charset="-120"/>
                          <a:ea typeface="微軟正黑體" panose="020B0604030504040204" pitchFamily="34" charset="-120"/>
                        </a:rPr>
                        <a:t>75.4</a:t>
                      </a:r>
                    </a:p>
                  </a:txBody>
                  <a:tcPr marL="14504" marR="14504" marT="14504" marB="145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TW" sz="1920">
                          <a:effectLst/>
                          <a:latin typeface="微軟正黑體" panose="020B0604030504040204" pitchFamily="34" charset="-120"/>
                          <a:ea typeface="微軟正黑體" panose="020B0604030504040204" pitchFamily="34" charset="-120"/>
                        </a:rPr>
                        <a:t>75.6</a:t>
                      </a:r>
                    </a:p>
                  </a:txBody>
                  <a:tcPr marL="14504" marR="14504" marT="14504" marB="145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TW" sz="1920">
                          <a:effectLst/>
                          <a:latin typeface="微軟正黑體" panose="020B0604030504040204" pitchFamily="34" charset="-120"/>
                          <a:ea typeface="微軟正黑體" panose="020B0604030504040204" pitchFamily="34" charset="-120"/>
                        </a:rPr>
                        <a:t>75.0</a:t>
                      </a:r>
                    </a:p>
                  </a:txBody>
                  <a:tcPr marL="14504" marR="14504" marT="14504" marB="145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920" u="sng" dirty="0">
                          <a:effectLst/>
                          <a:latin typeface="微軟正黑體" panose="020B0604030504040204" pitchFamily="34" charset="-120"/>
                          <a:ea typeface="微軟正黑體" panose="020B0604030504040204" pitchFamily="34" charset="-120"/>
                        </a:rPr>
                        <a:t>F</a:t>
                      </a:r>
                      <a:r>
                        <a:rPr lang="en-US" sz="1920" dirty="0">
                          <a:effectLst/>
                          <a:latin typeface="微軟正黑體" panose="020B0604030504040204" pitchFamily="34" charset="-120"/>
                          <a:ea typeface="微軟正黑體" panose="020B0604030504040204" pitchFamily="34" charset="-120"/>
                        </a:rPr>
                        <a:t>(2,50) = 1.9, </a:t>
                      </a:r>
                      <a:endParaRPr lang="en-US" sz="1920" dirty="0" smtClean="0">
                        <a:effectLst/>
                        <a:latin typeface="微軟正黑體" panose="020B0604030504040204" pitchFamily="34" charset="-120"/>
                        <a:ea typeface="微軟正黑體" panose="020B0604030504040204" pitchFamily="34" charset="-120"/>
                      </a:endParaRPr>
                    </a:p>
                    <a:p>
                      <a:r>
                        <a:rPr lang="en-US" sz="1920" u="sng" dirty="0" smtClean="0">
                          <a:effectLst/>
                          <a:latin typeface="微軟正黑體" panose="020B0604030504040204" pitchFamily="34" charset="-120"/>
                          <a:ea typeface="微軟正黑體" panose="020B0604030504040204" pitchFamily="34" charset="-120"/>
                        </a:rPr>
                        <a:t>p</a:t>
                      </a:r>
                      <a:r>
                        <a:rPr lang="en-US" sz="1920" dirty="0">
                          <a:effectLst/>
                          <a:latin typeface="微軟正黑體" panose="020B0604030504040204" pitchFamily="34" charset="-120"/>
                          <a:ea typeface="微軟正黑體" panose="020B0604030504040204" pitchFamily="34" charset="-120"/>
                        </a:rPr>
                        <a:t> = 0.15, </a:t>
                      </a:r>
                      <a:r>
                        <a:rPr lang="en-US" sz="1920" i="1" dirty="0">
                          <a:effectLst/>
                          <a:latin typeface="微軟正黑體" panose="020B0604030504040204" pitchFamily="34" charset="-120"/>
                          <a:ea typeface="微軟正黑體" panose="020B0604030504040204" pitchFamily="34" charset="-120"/>
                        </a:rPr>
                        <a:t>ƒ</a:t>
                      </a:r>
                      <a:r>
                        <a:rPr lang="en-US" sz="1920" baseline="30000" dirty="0">
                          <a:effectLst/>
                          <a:latin typeface="微軟正黑體" panose="020B0604030504040204" pitchFamily="34" charset="-120"/>
                          <a:ea typeface="微軟正黑體" panose="020B0604030504040204" pitchFamily="34" charset="-120"/>
                        </a:rPr>
                        <a:t>2</a:t>
                      </a:r>
                      <a:r>
                        <a:rPr lang="en-US" sz="1920" dirty="0">
                          <a:effectLst/>
                          <a:latin typeface="微軟正黑體" panose="020B0604030504040204" pitchFamily="34" charset="-120"/>
                          <a:ea typeface="微軟正黑體" panose="020B0604030504040204" pitchFamily="34" charset="-120"/>
                        </a:rPr>
                        <a:t> = 0.001</a:t>
                      </a:r>
                    </a:p>
                  </a:txBody>
                  <a:tcPr marL="14504" marR="14504" marT="14504" marB="145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8961291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方塊 2"/>
          <p:cNvSpPr txBox="1"/>
          <p:nvPr/>
        </p:nvSpPr>
        <p:spPr>
          <a:xfrm>
            <a:off x="772997" y="332033"/>
            <a:ext cx="3563331" cy="1015663"/>
          </a:xfrm>
          <a:prstGeom prst="rect">
            <a:avLst/>
          </a:prstGeom>
          <a:noFill/>
        </p:spPr>
        <p:txBody>
          <a:bodyPr wrap="square" rtlCol="0">
            <a:spAutoFit/>
          </a:bodyPr>
          <a:lstStyle/>
          <a:p>
            <a:r>
              <a:rPr lang="zh-TW" altLang="en-US" sz="6000" b="1" dirty="0" smtClean="0">
                <a:latin typeface="微軟正黑體" panose="020B0604030504040204" pitchFamily="34" charset="-120"/>
                <a:ea typeface="微軟正黑體" panose="020B0604030504040204" pitchFamily="34" charset="-120"/>
              </a:rPr>
              <a:t>結論</a:t>
            </a:r>
            <a:endParaRPr lang="zh-TW" altLang="en-US" sz="6000" b="1" dirty="0">
              <a:latin typeface="微軟正黑體" panose="020B0604030504040204" pitchFamily="34" charset="-120"/>
              <a:ea typeface="微軟正黑體" panose="020B0604030504040204" pitchFamily="34" charset="-120"/>
            </a:endParaRPr>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16</a:t>
            </a:fld>
            <a:endParaRPr lang="zh-TW" altLang="en-US"/>
          </a:p>
        </p:txBody>
      </p:sp>
      <p:sp>
        <p:nvSpPr>
          <p:cNvPr id="6" name="矩形 5"/>
          <p:cNvSpPr/>
          <p:nvPr/>
        </p:nvSpPr>
        <p:spPr>
          <a:xfrm>
            <a:off x="752572" y="2091388"/>
            <a:ext cx="10686855" cy="3173176"/>
          </a:xfrm>
          <a:prstGeom prst="rect">
            <a:avLst/>
          </a:prstGeom>
        </p:spPr>
        <p:txBody>
          <a:bodyPr wrap="square">
            <a:spAutoFit/>
          </a:bodyPr>
          <a:lstStyle/>
          <a:p>
            <a:pPr marL="342900" indent="-342900">
              <a:lnSpc>
                <a:spcPct val="130000"/>
              </a:lnSpc>
              <a:buFont typeface="Wingdings" panose="05000000000000000000" pitchFamily="2" charset="2"/>
              <a:buChar char="Ø"/>
            </a:pPr>
            <a:r>
              <a:rPr lang="zh-TW" altLang="en-US" sz="2200" dirty="0" smtClean="0">
                <a:solidFill>
                  <a:srgbClr val="323232"/>
                </a:solidFill>
                <a:latin typeface="微軟正黑體" panose="020B0604030504040204" pitchFamily="34" charset="-120"/>
                <a:ea typeface="微軟正黑體" panose="020B0604030504040204" pitchFamily="34" charset="-120"/>
              </a:rPr>
              <a:t>考慮</a:t>
            </a:r>
            <a:r>
              <a:rPr lang="zh-TW" altLang="en-US" sz="2200" dirty="0">
                <a:solidFill>
                  <a:srgbClr val="323232"/>
                </a:solidFill>
                <a:latin typeface="微軟正黑體" panose="020B0604030504040204" pitchFamily="34" charset="-120"/>
                <a:ea typeface="微軟正黑體" panose="020B0604030504040204" pitchFamily="34" charset="-120"/>
              </a:rPr>
              <a:t>到有趣音頻的可能會引起注意，因此認為提供說明可能會改變兩種情況下處理信息的方式。但是，在沒有任何指示的情況下，駕駛員可能對聽覺音頻做出了自己的解釋並採取了相應的行動（例如，預測會進行記憶測試）</a:t>
            </a:r>
            <a:r>
              <a:rPr lang="en-US" altLang="zh-TW" sz="2200" dirty="0">
                <a:solidFill>
                  <a:srgbClr val="323232"/>
                </a:solidFill>
                <a:latin typeface="微軟正黑體" panose="020B0604030504040204" pitchFamily="34" charset="-120"/>
                <a:ea typeface="微軟正黑體" panose="020B0604030504040204" pitchFamily="34" charset="-120"/>
              </a:rPr>
              <a:t>—</a:t>
            </a:r>
            <a:r>
              <a:rPr lang="zh-TW" altLang="en-US" sz="2200" dirty="0">
                <a:solidFill>
                  <a:srgbClr val="323232"/>
                </a:solidFill>
                <a:latin typeface="微軟正黑體" panose="020B0604030504040204" pitchFamily="34" charset="-120"/>
                <a:ea typeface="微軟正黑體" panose="020B0604030504040204" pitchFamily="34" charset="-120"/>
              </a:rPr>
              <a:t>一種可能取代或減弱了感興趣的自然影響的策略</a:t>
            </a:r>
            <a:endParaRPr lang="en-US" altLang="zh-TW" sz="2200" dirty="0">
              <a:solidFill>
                <a:srgbClr val="323232"/>
              </a:solidFill>
              <a:latin typeface="微軟正黑體" panose="020B0604030504040204" pitchFamily="34" charset="-120"/>
              <a:ea typeface="微軟正黑體" panose="020B0604030504040204" pitchFamily="34" charset="-120"/>
            </a:endParaRPr>
          </a:p>
          <a:p>
            <a:pPr>
              <a:lnSpc>
                <a:spcPct val="130000"/>
              </a:lnSpc>
            </a:pPr>
            <a:endParaRPr lang="zh-TW" altLang="en-US" sz="2200" dirty="0">
              <a:solidFill>
                <a:srgbClr val="323232"/>
              </a:solidFill>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Ø"/>
            </a:pPr>
            <a:r>
              <a:rPr lang="zh-TW" altLang="en-US" sz="2200" dirty="0">
                <a:solidFill>
                  <a:srgbClr val="323232"/>
                </a:solidFill>
                <a:latin typeface="微軟正黑體" panose="020B0604030504040204" pitchFamily="34" charset="-120"/>
                <a:ea typeface="微軟正黑體" panose="020B0604030504040204" pitchFamily="34" charset="-120"/>
              </a:rPr>
              <a:t>雖然需求或任務難度的高低會影響任務的挑戰性（以及因此執行的水平），但這並不一定決定個人如何將精力分配給任務（</a:t>
            </a:r>
            <a:r>
              <a:rPr lang="en-US" altLang="zh-TW" sz="2200" dirty="0" err="1">
                <a:solidFill>
                  <a:srgbClr val="323232"/>
                </a:solidFill>
                <a:latin typeface="微軟正黑體" panose="020B0604030504040204" pitchFamily="34" charset="-120"/>
                <a:ea typeface="微軟正黑體" panose="020B0604030504040204" pitchFamily="34" charset="-120"/>
              </a:rPr>
              <a:t>Wickens</a:t>
            </a:r>
            <a:r>
              <a:rPr lang="en-US" altLang="zh-TW" sz="2200" dirty="0">
                <a:solidFill>
                  <a:srgbClr val="323232"/>
                </a:solidFill>
                <a:latin typeface="微軟正黑體" panose="020B0604030504040204" pitchFamily="34" charset="-120"/>
                <a:ea typeface="微軟正黑體" panose="020B0604030504040204" pitchFamily="34" charset="-120"/>
              </a:rPr>
              <a:t> and Hollands, 2000</a:t>
            </a:r>
            <a:r>
              <a:rPr lang="da-DK" altLang="zh-TW" sz="2200" dirty="0">
                <a:solidFill>
                  <a:srgbClr val="323232"/>
                </a:solidFill>
                <a:latin typeface="微軟正黑體" panose="020B0604030504040204" pitchFamily="34" charset="-120"/>
                <a:ea typeface="微軟正黑體" panose="020B0604030504040204" pitchFamily="34" charset="-120"/>
              </a:rPr>
              <a:t> </a:t>
            </a:r>
            <a:r>
              <a:rPr lang="zh-TW" altLang="en-US" sz="2200" dirty="0">
                <a:solidFill>
                  <a:srgbClr val="323232"/>
                </a:solidFill>
                <a:latin typeface="微軟正黑體" panose="020B0604030504040204" pitchFamily="34" charset="-120"/>
                <a:ea typeface="微軟正黑體" panose="020B0604030504040204" pitchFamily="34" charset="-120"/>
              </a:rPr>
              <a:t>）</a:t>
            </a:r>
            <a:endParaRPr lang="en-US" altLang="zh-TW" sz="2200" dirty="0">
              <a:solidFill>
                <a:srgbClr val="323232"/>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8953884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p:cNvSpPr>
            <a:spLocks noGrp="1"/>
          </p:cNvSpPr>
          <p:nvPr>
            <p:ph type="sldNum" sz="quarter" idx="12"/>
          </p:nvPr>
        </p:nvSpPr>
        <p:spPr/>
        <p:txBody>
          <a:bodyPr/>
          <a:lstStyle/>
          <a:p>
            <a:fld id="{044FB8EC-8959-441E-ADB3-308DB1B5389D}" type="slidenum">
              <a:rPr lang="zh-TW" altLang="en-US" smtClean="0"/>
              <a:t>17</a:t>
            </a:fld>
            <a:endParaRPr lang="zh-TW" altLang="en-US"/>
          </a:p>
        </p:txBody>
      </p:sp>
      <p:sp>
        <p:nvSpPr>
          <p:cNvPr id="5" name="矩形 4"/>
          <p:cNvSpPr/>
          <p:nvPr/>
        </p:nvSpPr>
        <p:spPr>
          <a:xfrm>
            <a:off x="804420" y="930425"/>
            <a:ext cx="10328636" cy="4933658"/>
          </a:xfrm>
          <a:prstGeom prst="rect">
            <a:avLst/>
          </a:prstGeom>
        </p:spPr>
        <p:txBody>
          <a:bodyPr wrap="square">
            <a:spAutoFit/>
          </a:bodyPr>
          <a:lstStyle/>
          <a:p>
            <a:pPr marL="342900" indent="-342900">
              <a:lnSpc>
                <a:spcPct val="130000"/>
              </a:lnSpc>
              <a:buFont typeface="Wingdings" panose="05000000000000000000" pitchFamily="2" charset="2"/>
              <a:buChar char="Ø"/>
            </a:pPr>
            <a:r>
              <a:rPr lang="zh-TW" altLang="en-US" sz="2200" dirty="0">
                <a:solidFill>
                  <a:srgbClr val="323232"/>
                </a:solidFill>
                <a:latin typeface="微軟正黑體" panose="020B0604030504040204" pitchFamily="34" charset="-120"/>
                <a:ea typeface="微軟正黑體" panose="020B0604030504040204" pitchFamily="34" charset="-120"/>
              </a:rPr>
              <a:t>更困難的認知任務與氧合血紅蛋白增加而脫氧血紅蛋白減少</a:t>
            </a:r>
            <a:r>
              <a:rPr lang="en-US" altLang="zh-TW" sz="2200" dirty="0" smtClean="0">
                <a:solidFill>
                  <a:srgbClr val="323232"/>
                </a:solidFill>
                <a:latin typeface="微軟正黑體" panose="020B0604030504040204" pitchFamily="34" charset="-120"/>
                <a:ea typeface="微軟正黑體" panose="020B0604030504040204" pitchFamily="34" charset="-120"/>
              </a:rPr>
              <a:t>(</a:t>
            </a:r>
            <a:r>
              <a:rPr lang="en-US" altLang="zh-TW" sz="2200" dirty="0">
                <a:solidFill>
                  <a:srgbClr val="323232"/>
                </a:solidFill>
                <a:latin typeface="微軟正黑體" panose="020B0604030504040204" pitchFamily="34" charset="-120"/>
                <a:ea typeface="微軟正黑體" panose="020B0604030504040204" pitchFamily="34" charset="-120"/>
              </a:rPr>
              <a:t>e.g., </a:t>
            </a:r>
            <a:r>
              <a:rPr lang="en-US" altLang="zh-TW" sz="2200" dirty="0" err="1">
                <a:solidFill>
                  <a:srgbClr val="323232"/>
                </a:solidFill>
                <a:latin typeface="微軟正黑體" panose="020B0604030504040204" pitchFamily="34" charset="-120"/>
                <a:ea typeface="微軟正黑體" panose="020B0604030504040204" pitchFamily="34" charset="-120"/>
              </a:rPr>
              <a:t>Derosière</a:t>
            </a:r>
            <a:r>
              <a:rPr lang="en-US" altLang="zh-TW" sz="2200" dirty="0">
                <a:solidFill>
                  <a:srgbClr val="323232"/>
                </a:solidFill>
                <a:latin typeface="微軟正黑體" panose="020B0604030504040204" pitchFamily="34" charset="-120"/>
                <a:ea typeface="微軟正黑體" panose="020B0604030504040204" pitchFamily="34" charset="-120"/>
              </a:rPr>
              <a:t> et al., 2013, León-Carrion et al., 2008, </a:t>
            </a:r>
            <a:r>
              <a:rPr lang="en-US" altLang="zh-TW" sz="2200" dirty="0" err="1">
                <a:solidFill>
                  <a:srgbClr val="323232"/>
                </a:solidFill>
                <a:latin typeface="微軟正黑體" panose="020B0604030504040204" pitchFamily="34" charset="-120"/>
                <a:ea typeface="微軟正黑體" panose="020B0604030504040204" pitchFamily="34" charset="-120"/>
              </a:rPr>
              <a:t>Villringer</a:t>
            </a:r>
            <a:r>
              <a:rPr lang="en-US" altLang="zh-TW" sz="2200" dirty="0">
                <a:solidFill>
                  <a:srgbClr val="323232"/>
                </a:solidFill>
                <a:latin typeface="微軟正黑體" panose="020B0604030504040204" pitchFamily="34" charset="-120"/>
                <a:ea typeface="微軟正黑體" panose="020B0604030504040204" pitchFamily="34" charset="-120"/>
              </a:rPr>
              <a:t> et al., 1993, Hoshi and Tamura, 1993</a:t>
            </a:r>
            <a:r>
              <a:rPr lang="en-US" altLang="zh-TW" sz="2200" dirty="0" smtClean="0">
                <a:solidFill>
                  <a:srgbClr val="323232"/>
                </a:solidFill>
                <a:latin typeface="微軟正黑體" panose="020B0604030504040204" pitchFamily="34" charset="-120"/>
                <a:ea typeface="微軟正黑體" panose="020B0604030504040204" pitchFamily="34" charset="-120"/>
              </a:rPr>
              <a:t>)</a:t>
            </a:r>
            <a:r>
              <a:rPr lang="zh-TW" altLang="en-US" sz="2200" dirty="0">
                <a:solidFill>
                  <a:srgbClr val="323232"/>
                </a:solidFill>
                <a:latin typeface="微軟正黑體" panose="020B0604030504040204" pitchFamily="34" charset="-120"/>
                <a:ea typeface="微軟正黑體" panose="020B0604030504040204" pitchFamily="34" charset="-120"/>
              </a:rPr>
              <a:t>然而，</a:t>
            </a:r>
            <a:r>
              <a:rPr lang="zh-TW" altLang="en-US" sz="2200" dirty="0" smtClean="0">
                <a:solidFill>
                  <a:srgbClr val="323232"/>
                </a:solidFill>
                <a:latin typeface="微軟正黑體" panose="020B0604030504040204" pitchFamily="34" charset="-120"/>
                <a:ea typeface="微軟正黑體" panose="020B0604030504040204" pitchFamily="34" charset="-120"/>
              </a:rPr>
              <a:t>與</a:t>
            </a:r>
            <a:r>
              <a:rPr lang="zh-TW" altLang="en-US" sz="2200" dirty="0">
                <a:solidFill>
                  <a:srgbClr val="323232"/>
                </a:solidFill>
                <a:latin typeface="微軟正黑體" panose="020B0604030504040204" pitchFamily="34" charset="-120"/>
                <a:ea typeface="微軟正黑體" panose="020B0604030504040204" pitchFamily="34" charset="-120"/>
              </a:rPr>
              <a:t>無音頻</a:t>
            </a:r>
            <a:r>
              <a:rPr lang="zh-TW" altLang="en-US" sz="2200" dirty="0" smtClean="0">
                <a:solidFill>
                  <a:srgbClr val="323232"/>
                </a:solidFill>
                <a:latin typeface="微軟正黑體" panose="020B0604030504040204" pitchFamily="34" charset="-120"/>
                <a:ea typeface="微軟正黑體" panose="020B0604030504040204" pitchFamily="34" charset="-120"/>
              </a:rPr>
              <a:t>和</a:t>
            </a:r>
            <a:r>
              <a:rPr lang="zh-TW" altLang="en-US" sz="2200" dirty="0">
                <a:solidFill>
                  <a:srgbClr val="323232"/>
                </a:solidFill>
                <a:latin typeface="微軟正黑體" panose="020B0604030504040204" pitchFamily="34" charset="-120"/>
                <a:ea typeface="微軟正黑體" panose="020B0604030504040204" pitchFamily="34" charset="-120"/>
              </a:rPr>
              <a:t>無聊的情況相比</a:t>
            </a:r>
            <a:r>
              <a:rPr lang="zh-TW" altLang="en-US" sz="2200" dirty="0" smtClean="0">
                <a:solidFill>
                  <a:srgbClr val="323232"/>
                </a:solidFill>
                <a:latin typeface="微軟正黑體" panose="020B0604030504040204" pitchFamily="34" charset="-120"/>
                <a:ea typeface="微軟正黑體" panose="020B0604030504040204" pitchFamily="34" charset="-120"/>
              </a:rPr>
              <a:t>，此研究</a:t>
            </a:r>
            <a:r>
              <a:rPr lang="zh-TW" altLang="en-US" sz="2200" dirty="0">
                <a:solidFill>
                  <a:srgbClr val="323232"/>
                </a:solidFill>
                <a:latin typeface="微軟正黑體" panose="020B0604030504040204" pitchFamily="34" charset="-120"/>
                <a:ea typeface="微軟正黑體" panose="020B0604030504040204" pitchFamily="34" charset="-120"/>
              </a:rPr>
              <a:t>中的駕駛員在聆聽有趣的材料時顯示</a:t>
            </a:r>
            <a:r>
              <a:rPr lang="zh-TW" altLang="en-US" sz="2200" dirty="0" smtClean="0">
                <a:solidFill>
                  <a:srgbClr val="323232"/>
                </a:solidFill>
                <a:latin typeface="微軟正黑體" panose="020B0604030504040204" pitchFamily="34" charset="-120"/>
                <a:ea typeface="微軟正黑體" panose="020B0604030504040204" pitchFamily="34" charset="-120"/>
              </a:rPr>
              <a:t>出大腦含氧血紅蛋白</a:t>
            </a:r>
            <a:r>
              <a:rPr lang="zh-TW" altLang="en-US" sz="2200" dirty="0">
                <a:solidFill>
                  <a:srgbClr val="323232"/>
                </a:solidFill>
                <a:latin typeface="微軟正黑體" panose="020B0604030504040204" pitchFamily="34" charset="-120"/>
                <a:ea typeface="微軟正黑體" panose="020B0604030504040204" pitchFamily="34" charset="-120"/>
              </a:rPr>
              <a:t>的減少，這表明從事艱鉅的任務並不一定需要</a:t>
            </a:r>
            <a:r>
              <a:rPr lang="zh-TW" altLang="en-US" sz="2200" dirty="0" smtClean="0">
                <a:solidFill>
                  <a:srgbClr val="323232"/>
                </a:solidFill>
                <a:latin typeface="微軟正黑體" panose="020B0604030504040204" pitchFamily="34" charset="-120"/>
                <a:ea typeface="微軟正黑體" panose="020B0604030504040204" pitchFamily="34" charset="-120"/>
              </a:rPr>
              <a:t>動用更</a:t>
            </a:r>
            <a:r>
              <a:rPr lang="zh-TW" altLang="en-US" sz="2200" dirty="0">
                <a:solidFill>
                  <a:srgbClr val="323232"/>
                </a:solidFill>
                <a:latin typeface="微軟正黑體" panose="020B0604030504040204" pitchFamily="34" charset="-120"/>
                <a:ea typeface="微軟正黑體" panose="020B0604030504040204" pitchFamily="34" charset="-120"/>
              </a:rPr>
              <a:t>多的認知</a:t>
            </a:r>
            <a:r>
              <a:rPr lang="zh-TW" altLang="en-US" sz="2200" dirty="0" smtClean="0">
                <a:solidFill>
                  <a:srgbClr val="323232"/>
                </a:solidFill>
                <a:latin typeface="微軟正黑體" panose="020B0604030504040204" pitchFamily="34" charset="-120"/>
                <a:ea typeface="微軟正黑體" panose="020B0604030504040204" pitchFamily="34" charset="-120"/>
              </a:rPr>
              <a:t>資源</a:t>
            </a:r>
            <a:endParaRPr lang="en-US" altLang="zh-TW" sz="2200" dirty="0" smtClean="0">
              <a:solidFill>
                <a:srgbClr val="323232"/>
              </a:solidFill>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Ø"/>
            </a:pPr>
            <a:endParaRPr lang="en-US" altLang="zh-TW" sz="2200" dirty="0">
              <a:solidFill>
                <a:srgbClr val="323232"/>
              </a:solidFill>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Ø"/>
            </a:pPr>
            <a:r>
              <a:rPr lang="zh-TW" altLang="en-US" sz="2200" dirty="0" smtClean="0">
                <a:solidFill>
                  <a:srgbClr val="323232"/>
                </a:solidFill>
                <a:latin typeface="微軟正黑體" panose="020B0604030504040204" pitchFamily="34" charset="-120"/>
                <a:ea typeface="微軟正黑體" panose="020B0604030504040204" pitchFamily="34" charset="-120"/>
              </a:rPr>
              <a:t>沒有將聽覺音頻的呈現與關鍵事件同步，而是根據隨機安排事件的發生。當次要事件與主要事件同時發生時，觀察到的效果可能會變得更加明顯。</a:t>
            </a:r>
            <a:endParaRPr lang="en-US" altLang="zh-TW" sz="2200" dirty="0" smtClean="0">
              <a:solidFill>
                <a:srgbClr val="323232"/>
              </a:solidFill>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Ø"/>
            </a:pPr>
            <a:endParaRPr lang="en-US" altLang="zh-TW" sz="2200" dirty="0" smtClean="0">
              <a:solidFill>
                <a:srgbClr val="323232"/>
              </a:solidFill>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Ø"/>
            </a:pPr>
            <a:r>
              <a:rPr lang="zh-TW" altLang="en-US" sz="2200" dirty="0" smtClean="0">
                <a:solidFill>
                  <a:srgbClr val="323232"/>
                </a:solidFill>
                <a:latin typeface="微軟正黑體" panose="020B0604030504040204" pitchFamily="34" charset="-120"/>
                <a:ea typeface="微軟正黑體" panose="020B0604030504040204" pitchFamily="34" charset="-120"/>
              </a:rPr>
              <a:t>當前</a:t>
            </a:r>
            <a:r>
              <a:rPr lang="zh-TW" altLang="en-US" sz="2200" dirty="0">
                <a:solidFill>
                  <a:srgbClr val="323232"/>
                </a:solidFill>
                <a:latin typeface="微軟正黑體" panose="020B0604030504040204" pitchFamily="34" charset="-120"/>
                <a:ea typeface="微軟正黑體" panose="020B0604030504040204" pitchFamily="34" charset="-120"/>
              </a:rPr>
              <a:t>結果</a:t>
            </a:r>
            <a:r>
              <a:rPr lang="zh-TW" altLang="en-US" sz="2200" dirty="0" smtClean="0">
                <a:solidFill>
                  <a:srgbClr val="323232"/>
                </a:solidFill>
                <a:latin typeface="微軟正黑體" panose="020B0604030504040204" pitchFamily="34" charset="-120"/>
                <a:ea typeface="微軟正黑體" panose="020B0604030504040204" pitchFamily="34" charset="-120"/>
              </a:rPr>
              <a:t>為駕駛員</a:t>
            </a:r>
            <a:r>
              <a:rPr lang="zh-TW" altLang="en-US" sz="2200" dirty="0">
                <a:solidFill>
                  <a:srgbClr val="323232"/>
                </a:solidFill>
                <a:latin typeface="微軟正黑體" panose="020B0604030504040204" pitchFamily="34" charset="-120"/>
                <a:ea typeface="微軟正黑體" panose="020B0604030504040204" pitchFamily="34" charset="-120"/>
              </a:rPr>
              <a:t>對</a:t>
            </a:r>
            <a:r>
              <a:rPr lang="zh-TW" altLang="en-US" sz="2200" dirty="0" smtClean="0">
                <a:solidFill>
                  <a:srgbClr val="323232"/>
                </a:solidFill>
                <a:latin typeface="微軟正黑體" panose="020B0604030504040204" pitchFamily="34" charset="-120"/>
                <a:ea typeface="微軟正黑體" panose="020B0604030504040204" pitchFamily="34" charset="-120"/>
              </a:rPr>
              <a:t>任務參與的</a:t>
            </a:r>
            <a:r>
              <a:rPr lang="zh-TW" altLang="en-US" sz="2200" dirty="0">
                <a:solidFill>
                  <a:srgbClr val="323232"/>
                </a:solidFill>
                <a:latin typeface="微軟正黑體" panose="020B0604030504040204" pitchFamily="34" charset="-120"/>
                <a:ea typeface="微軟正黑體" panose="020B0604030504040204" pitchFamily="34" charset="-120"/>
              </a:rPr>
              <a:t>反應和績效的作用和</a:t>
            </a:r>
            <a:r>
              <a:rPr lang="zh-TW" altLang="en-US" sz="2200" dirty="0" smtClean="0">
                <a:solidFill>
                  <a:srgbClr val="323232"/>
                </a:solidFill>
                <a:latin typeface="微軟正黑體" panose="020B0604030504040204" pitchFamily="34" charset="-120"/>
                <a:ea typeface="微軟正黑體" panose="020B0604030504040204" pitchFamily="34" charset="-120"/>
              </a:rPr>
              <a:t>影響，提供</a:t>
            </a:r>
            <a:r>
              <a:rPr lang="zh-TW" altLang="en-US" sz="2200" dirty="0">
                <a:solidFill>
                  <a:srgbClr val="323232"/>
                </a:solidFill>
                <a:latin typeface="微軟正黑體" panose="020B0604030504040204" pitchFamily="34" charset="-120"/>
                <a:ea typeface="微軟正黑體" panose="020B0604030504040204" pitchFamily="34" charset="-120"/>
              </a:rPr>
              <a:t>了一些新的且可能重要的</a:t>
            </a:r>
            <a:r>
              <a:rPr lang="zh-TW" altLang="en-US" sz="2200" dirty="0" smtClean="0">
                <a:solidFill>
                  <a:srgbClr val="323232"/>
                </a:solidFill>
                <a:latin typeface="微軟正黑體" panose="020B0604030504040204" pitchFamily="34" charset="-120"/>
                <a:ea typeface="微軟正黑體" panose="020B0604030504040204" pitchFamily="34" charset="-120"/>
              </a:rPr>
              <a:t>見解。</a:t>
            </a:r>
            <a:endParaRPr lang="zh-TW" altLang="en-US" sz="2200" dirty="0">
              <a:solidFill>
                <a:srgbClr val="323232"/>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2116194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571893" y="499620"/>
            <a:ext cx="2416404" cy="1096701"/>
          </a:xfrm>
        </p:spPr>
        <p:txBody>
          <a:bodyPr>
            <a:normAutofit fontScale="90000"/>
          </a:bodyPr>
          <a:lstStyle/>
          <a:p>
            <a:r>
              <a:rPr lang="zh-TW" altLang="en-US" dirty="0" smtClean="0">
                <a:latin typeface="微軟正黑體" panose="020B0604030504040204" pitchFamily="34" charset="-120"/>
                <a:ea typeface="微軟正黑體" panose="020B0604030504040204" pitchFamily="34" charset="-120"/>
              </a:rPr>
              <a:t>簡介</a:t>
            </a:r>
            <a:endParaRPr lang="zh-TW" altLang="en-US"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458771" y="1726105"/>
            <a:ext cx="10966515" cy="2233154"/>
          </a:xfrm>
        </p:spPr>
        <p:txBody>
          <a:bodyPr>
            <a:noAutofit/>
          </a:bodyPr>
          <a:lstStyle/>
          <a:p>
            <a:pPr marL="342900" indent="-342900" algn="l">
              <a:lnSpc>
                <a:spcPct val="140000"/>
              </a:lnSpc>
              <a:buFont typeface="Wingdings" panose="05000000000000000000" pitchFamily="2" charset="2"/>
              <a:buChar char="l"/>
            </a:pPr>
            <a:r>
              <a:rPr lang="zh-TW" altLang="en-US" sz="2200" dirty="0">
                <a:latin typeface="微軟正黑體" panose="020B0604030504040204" pitchFamily="34" charset="-120"/>
                <a:ea typeface="微軟正黑體" panose="020B0604030504040204" pitchFamily="34" charset="-120"/>
              </a:rPr>
              <a:t>這項研究的目的是探討任務參與對駕駛</a:t>
            </a:r>
            <a:r>
              <a:rPr lang="zh-TW" altLang="en-US" sz="2200" dirty="0" smtClean="0">
                <a:latin typeface="微軟正黑體" panose="020B0604030504040204" pitchFamily="34" charset="-120"/>
                <a:ea typeface="微軟正黑體" panose="020B0604030504040204" pitchFamily="34" charset="-120"/>
              </a:rPr>
              <a:t>表現的影響，對表現</a:t>
            </a:r>
            <a:r>
              <a:rPr lang="zh-TW" altLang="en-US" sz="2200" dirty="0">
                <a:latin typeface="微軟正黑體" panose="020B0604030504040204" pitchFamily="34" charset="-120"/>
                <a:ea typeface="微軟正黑體" panose="020B0604030504040204" pitchFamily="34" charset="-120"/>
              </a:rPr>
              <a:t>和工作量的主觀評估以及各種生理指標的</a:t>
            </a:r>
            <a:r>
              <a:rPr lang="zh-TW" altLang="en-US" sz="2200" dirty="0" smtClean="0">
                <a:latin typeface="微軟正黑體" panose="020B0604030504040204" pitchFamily="34" charset="-120"/>
                <a:ea typeface="微軟正黑體" panose="020B0604030504040204" pitchFamily="34" charset="-120"/>
              </a:rPr>
              <a:t>影響</a:t>
            </a:r>
            <a:r>
              <a:rPr lang="zh-TW" altLang="en-US" sz="2200" dirty="0">
                <a:latin typeface="微軟正黑體" panose="020B0604030504040204" pitchFamily="34" charset="-120"/>
                <a:ea typeface="微軟正黑體" panose="020B0604030504040204" pitchFamily="34" charset="-120"/>
              </a:rPr>
              <a:t>，模擬駕駛時</a:t>
            </a:r>
            <a:r>
              <a:rPr lang="zh-TW" altLang="en-US" sz="2200" dirty="0" smtClean="0">
                <a:latin typeface="微軟正黑體" panose="020B0604030504040204" pitchFamily="34" charset="-120"/>
                <a:ea typeface="微軟正黑體" panose="020B0604030504040204" pitchFamily="34" charset="-120"/>
              </a:rPr>
              <a:t>聽</a:t>
            </a:r>
            <a:r>
              <a:rPr lang="zh-TW" altLang="en-US" sz="2200" dirty="0">
                <a:latin typeface="微軟正黑體" panose="020B0604030504040204" pitchFamily="34" charset="-120"/>
                <a:ea typeface="微軟正黑體" panose="020B0604030504040204" pitchFamily="34" charset="-120"/>
              </a:rPr>
              <a:t>無聊</a:t>
            </a:r>
            <a:r>
              <a:rPr lang="zh-TW" altLang="en-US" sz="2200" dirty="0" smtClean="0">
                <a:latin typeface="微軟正黑體" panose="020B0604030504040204" pitchFamily="34" charset="-120"/>
                <a:ea typeface="微軟正黑體" panose="020B0604030504040204" pitchFamily="34" charset="-120"/>
              </a:rPr>
              <a:t>的音頻；有趣的</a:t>
            </a:r>
            <a:r>
              <a:rPr lang="zh-TW" altLang="en-US" sz="2200" dirty="0">
                <a:latin typeface="微軟正黑體" panose="020B0604030504040204" pitchFamily="34" charset="-120"/>
                <a:ea typeface="微軟正黑體" panose="020B0604030504040204" pitchFamily="34" charset="-120"/>
              </a:rPr>
              <a:t>音頻</a:t>
            </a:r>
            <a:r>
              <a:rPr lang="zh-TW" altLang="en-US" sz="2200" dirty="0" smtClean="0">
                <a:latin typeface="微軟正黑體" panose="020B0604030504040204" pitchFamily="34" charset="-120"/>
                <a:ea typeface="微軟正黑體" panose="020B0604030504040204" pitchFamily="34" charset="-120"/>
              </a:rPr>
              <a:t>；跟單純駕駛。</a:t>
            </a:r>
            <a:r>
              <a:rPr lang="zh-TW" altLang="en-US" sz="2200" dirty="0">
                <a:latin typeface="微軟正黑體" panose="020B0604030504040204" pitchFamily="34" charset="-120"/>
                <a:ea typeface="微軟正黑體" panose="020B0604030504040204" pitchFamily="34" charset="-120"/>
              </a:rPr>
              <a:t>使用近紅外</a:t>
            </a:r>
            <a:r>
              <a:rPr lang="zh-TW" altLang="en-US" sz="2200" dirty="0" smtClean="0">
                <a:latin typeface="微軟正黑體" panose="020B0604030504040204" pitchFamily="34" charset="-120"/>
                <a:ea typeface="微軟正黑體" panose="020B0604030504040204" pitchFamily="34" charset="-120"/>
              </a:rPr>
              <a:t>光譜儀、心</a:t>
            </a:r>
            <a:r>
              <a:rPr lang="zh-TW" altLang="en-US" sz="2200" dirty="0">
                <a:latin typeface="微軟正黑體" panose="020B0604030504040204" pitchFamily="34" charset="-120"/>
                <a:ea typeface="微軟正黑體" panose="020B0604030504040204" pitchFamily="34" charset="-120"/>
              </a:rPr>
              <a:t>率監測和眼動儀</a:t>
            </a:r>
            <a:r>
              <a:rPr lang="zh-TW" altLang="en-US" sz="2200" dirty="0" smtClean="0">
                <a:latin typeface="微軟正黑體" panose="020B0604030504040204" pitchFamily="34" charset="-120"/>
                <a:ea typeface="微軟正黑體" panose="020B0604030504040204" pitchFamily="34" charset="-120"/>
              </a:rPr>
              <a:t>監控駕駛員。</a:t>
            </a:r>
            <a:endParaRPr lang="en-US" altLang="zh-TW" sz="2200" dirty="0">
              <a:latin typeface="微軟正黑體" panose="020B0604030504040204" pitchFamily="34" charset="-120"/>
              <a:ea typeface="微軟正黑體" panose="020B0604030504040204" pitchFamily="34" charset="-120"/>
            </a:endParaRPr>
          </a:p>
          <a:p>
            <a:pPr marL="342900" indent="-342900" algn="l">
              <a:lnSpc>
                <a:spcPct val="140000"/>
              </a:lnSpc>
              <a:buFont typeface="Wingdings" panose="05000000000000000000" pitchFamily="2" charset="2"/>
              <a:buChar char="l"/>
            </a:pPr>
            <a:r>
              <a:rPr lang="zh-TW" altLang="en-US" sz="2200" dirty="0">
                <a:latin typeface="微軟正黑體" panose="020B0604030504040204" pitchFamily="34" charset="-120"/>
                <a:ea typeface="微軟正黑體" panose="020B0604030504040204" pitchFamily="34" charset="-120"/>
              </a:rPr>
              <a:t>對於非常困難的任務，可能沒有足夠的資源來完成任務。同樣，當同時執行多個任務時，可用資源將更快地耗盡。駕駛方面的</a:t>
            </a:r>
            <a:r>
              <a:rPr lang="zh-TW" altLang="en-US" sz="2200" dirty="0" smtClean="0">
                <a:latin typeface="微軟正黑體" panose="020B0604030504040204" pitchFamily="34" charset="-120"/>
                <a:ea typeface="微軟正黑體" panose="020B0604030504040204" pitchFamily="34" charset="-120"/>
              </a:rPr>
              <a:t>多研究</a:t>
            </a:r>
            <a:r>
              <a:rPr lang="zh-TW" altLang="en-US" sz="2200" dirty="0">
                <a:latin typeface="微軟正黑體" panose="020B0604030504040204" pitchFamily="34" charset="-120"/>
                <a:ea typeface="微軟正黑體" panose="020B0604030504040204" pitchFamily="34" charset="-120"/>
              </a:rPr>
              <a:t>表明，</a:t>
            </a:r>
            <a:r>
              <a:rPr lang="zh-TW" altLang="en-US" sz="2200" dirty="0" smtClean="0">
                <a:latin typeface="微軟正黑體" panose="020B0604030504040204" pitchFamily="34" charset="-120"/>
                <a:ea typeface="微軟正黑體" panose="020B0604030504040204" pitchFamily="34" charset="-120"/>
              </a:rPr>
              <a:t>要求越高</a:t>
            </a:r>
            <a:r>
              <a:rPr lang="zh-TW" altLang="en-US" sz="2200" dirty="0">
                <a:latin typeface="微軟正黑體" panose="020B0604030504040204" pitchFamily="34" charset="-120"/>
                <a:ea typeface="微軟正黑體" panose="020B0604030504040204" pitchFamily="34" charset="-120"/>
              </a:rPr>
              <a:t>的次要</a:t>
            </a:r>
            <a:r>
              <a:rPr lang="zh-TW" altLang="en-US" sz="2200" dirty="0" smtClean="0">
                <a:latin typeface="微軟正黑體" panose="020B0604030504040204" pitchFamily="34" charset="-120"/>
                <a:ea typeface="微軟正黑體" panose="020B0604030504040204" pitchFamily="34" charset="-120"/>
              </a:rPr>
              <a:t>任務，會導致駕駛主任務性能</a:t>
            </a:r>
            <a:r>
              <a:rPr lang="zh-TW" altLang="en-US" sz="2200" dirty="0">
                <a:latin typeface="微軟正黑體" panose="020B0604030504040204" pitchFamily="34" charset="-120"/>
                <a:ea typeface="微軟正黑體" panose="020B0604030504040204" pitchFamily="34" charset="-120"/>
              </a:rPr>
              <a:t>更</a:t>
            </a:r>
            <a:r>
              <a:rPr lang="zh-TW" altLang="en-US" sz="2200" dirty="0" smtClean="0">
                <a:latin typeface="微軟正黑體" panose="020B0604030504040204" pitchFamily="34" charset="-120"/>
                <a:ea typeface="微軟正黑體" panose="020B0604030504040204" pitchFamily="34" charset="-120"/>
              </a:rPr>
              <a:t>大幅度的下降</a:t>
            </a:r>
            <a:r>
              <a:rPr lang="en-US" altLang="zh-TW" sz="2200" dirty="0" smtClean="0">
                <a:latin typeface="微軟正黑體" panose="020B0604030504040204" pitchFamily="34" charset="-120"/>
                <a:ea typeface="微軟正黑體" panose="020B0604030504040204" pitchFamily="34" charset="-120"/>
              </a:rPr>
              <a:t>(e.g</a:t>
            </a:r>
            <a:r>
              <a:rPr lang="en-US" altLang="zh-TW" sz="2200" dirty="0">
                <a:latin typeface="微軟正黑體" panose="020B0604030504040204" pitchFamily="34" charset="-120"/>
                <a:ea typeface="微軟正黑體" panose="020B0604030504040204" pitchFamily="34" charset="-120"/>
              </a:rPr>
              <a:t>., Briem and </a:t>
            </a:r>
            <a:r>
              <a:rPr lang="en-US" altLang="zh-TW" sz="2200" dirty="0" err="1">
                <a:latin typeface="微軟正黑體" panose="020B0604030504040204" pitchFamily="34" charset="-120"/>
                <a:ea typeface="微軟正黑體" panose="020B0604030504040204" pitchFamily="34" charset="-120"/>
              </a:rPr>
              <a:t>Hedman</a:t>
            </a:r>
            <a:r>
              <a:rPr lang="en-US" altLang="zh-TW" sz="2200" dirty="0">
                <a:latin typeface="微軟正黑體" panose="020B0604030504040204" pitchFamily="34" charset="-120"/>
                <a:ea typeface="微軟正黑體" panose="020B0604030504040204" pitchFamily="34" charset="-120"/>
              </a:rPr>
              <a:t>, 1995, Patten et al., 2004, Angell et al., 2006).</a:t>
            </a:r>
          </a:p>
          <a:p>
            <a:pPr marL="342900" indent="-342900" algn="l">
              <a:lnSpc>
                <a:spcPct val="140000"/>
              </a:lnSpc>
              <a:buFont typeface="Wingdings" panose="05000000000000000000" pitchFamily="2" charset="2"/>
              <a:buChar char="l"/>
            </a:pPr>
            <a:r>
              <a:rPr lang="en-US" altLang="zh-TW" sz="2200" dirty="0">
                <a:latin typeface="微軟正黑體" panose="020B0604030504040204" pitchFamily="34" charset="-120"/>
                <a:ea typeface="微軟正黑體" panose="020B0604030504040204" pitchFamily="34" charset="-120"/>
              </a:rPr>
              <a:t> Dula et al. (2011)</a:t>
            </a:r>
            <a:r>
              <a:rPr lang="zh-TW" altLang="en-US" sz="2200" dirty="0">
                <a:latin typeface="微軟正黑體" panose="020B0604030504040204" pitchFamily="34" charset="-120"/>
                <a:ea typeface="微軟正黑體" panose="020B0604030504040204" pitchFamily="34" charset="-120"/>
              </a:rPr>
              <a:t> 駕駛員在情緒對話中的比在普通對話或無交談條件下，更容易發生危險的駕駛行為。</a:t>
            </a:r>
            <a:endParaRPr lang="en-US" altLang="zh-TW" sz="2200" dirty="0">
              <a:latin typeface="微軟正黑體" panose="020B0604030504040204" pitchFamily="34" charset="-120"/>
              <a:ea typeface="微軟正黑體" panose="020B0604030504040204" pitchFamily="34" charset="-120"/>
            </a:endParaRPr>
          </a:p>
          <a:p>
            <a:pPr marL="342900" indent="-342900" algn="l">
              <a:lnSpc>
                <a:spcPct val="140000"/>
              </a:lnSpc>
              <a:buFont typeface="Wingdings" panose="05000000000000000000" pitchFamily="2" charset="2"/>
              <a:buChar char="l"/>
            </a:pPr>
            <a:endParaRPr lang="zh-TW" altLang="en-US" sz="2000"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2</a:t>
            </a:fld>
            <a:endParaRPr lang="zh-TW" altLang="en-US"/>
          </a:p>
        </p:txBody>
      </p:sp>
    </p:spTree>
    <p:extLst>
      <p:ext uri="{BB962C8B-B14F-4D97-AF65-F5344CB8AC3E}">
        <p14:creationId xmlns:p14="http://schemas.microsoft.com/office/powerpoint/2010/main" val="8891172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3</a:t>
            </a:fld>
            <a:endParaRPr lang="zh-TW" altLang="en-US"/>
          </a:p>
        </p:txBody>
      </p:sp>
      <p:sp>
        <p:nvSpPr>
          <p:cNvPr id="8" name="副標題 2"/>
          <p:cNvSpPr txBox="1">
            <a:spLocks/>
          </p:cNvSpPr>
          <p:nvPr/>
        </p:nvSpPr>
        <p:spPr>
          <a:xfrm>
            <a:off x="600174" y="679730"/>
            <a:ext cx="10843968" cy="2233154"/>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342900" indent="-342900">
              <a:lnSpc>
                <a:spcPct val="140000"/>
              </a:lnSpc>
              <a:buFont typeface="Wingdings" panose="05000000000000000000" pitchFamily="2" charset="2"/>
              <a:buChar char="l"/>
            </a:pPr>
            <a:r>
              <a:rPr lang="en-US" altLang="zh-TW" sz="2400" u="sng" dirty="0" err="1" smtClean="0">
                <a:latin typeface="微軟正黑體" panose="020B0604030504040204" pitchFamily="34" charset="-120"/>
                <a:ea typeface="微軟正黑體" panose="020B0604030504040204" pitchFamily="34" charset="-120"/>
              </a:rPr>
              <a:t>Horrey</a:t>
            </a:r>
            <a:r>
              <a:rPr lang="en-US" altLang="zh-TW" sz="2400" u="sng" dirty="0" smtClean="0">
                <a:latin typeface="微軟正黑體" panose="020B0604030504040204" pitchFamily="34" charset="-120"/>
                <a:ea typeface="微軟正黑體" panose="020B0604030504040204" pitchFamily="34" charset="-120"/>
              </a:rPr>
              <a:t> </a:t>
            </a:r>
            <a:r>
              <a:rPr lang="en-US" altLang="zh-TW" sz="2400" u="sng" dirty="0">
                <a:latin typeface="微軟正黑體" panose="020B0604030504040204" pitchFamily="34" charset="-120"/>
                <a:ea typeface="微軟正黑體" panose="020B0604030504040204" pitchFamily="34" charset="-120"/>
              </a:rPr>
              <a:t>et al. (2009)</a:t>
            </a:r>
            <a:r>
              <a:rPr lang="zh-TW" altLang="en-US" sz="2400" dirty="0">
                <a:latin typeface="微軟正黑體" panose="020B0604030504040204" pitchFamily="34" charset="-120"/>
                <a:ea typeface="微軟正黑體" panose="020B0604030504040204" pitchFamily="34" charset="-120"/>
              </a:rPr>
              <a:t>研究了在許多參與標準上不同的兩項任務。結果表明一個被駕駛員認為更有吸引力的任務</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一個</a:t>
            </a:r>
            <a:r>
              <a:rPr lang="en-US" altLang="zh-TW" sz="2400" dirty="0">
                <a:latin typeface="微軟正黑體" panose="020B0604030504040204" pitchFamily="34" charset="-120"/>
                <a:ea typeface="微軟正黑體" panose="020B0604030504040204" pitchFamily="34" charset="-120"/>
              </a:rPr>
              <a:t>20</a:t>
            </a:r>
            <a:r>
              <a:rPr lang="zh-TW" altLang="en-US" sz="2400" dirty="0">
                <a:latin typeface="微軟正黑體" panose="020B0604030504040204" pitchFamily="34" charset="-120"/>
                <a:ea typeface="微軟正黑體" panose="020B0604030504040204" pitchFamily="34" charset="-120"/>
              </a:rPr>
              <a:t>道題的猜謎遊戲</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會比一個不那麼吸引人的心算任務導致更糟糕的表現儘管司機們認為這個吸引人的任務會讓他們駕駛表現更好。</a:t>
            </a:r>
            <a:endParaRPr lang="en-US" altLang="zh-TW" sz="2400" dirty="0">
              <a:latin typeface="微軟正黑體" panose="020B0604030504040204" pitchFamily="34" charset="-120"/>
              <a:ea typeface="微軟正黑體" panose="020B0604030504040204" pitchFamily="34" charset="-120"/>
            </a:endParaRPr>
          </a:p>
          <a:p>
            <a:pPr marL="342900" indent="-342900">
              <a:lnSpc>
                <a:spcPct val="140000"/>
              </a:lnSpc>
              <a:buFont typeface="Wingdings" panose="05000000000000000000" pitchFamily="2" charset="2"/>
              <a:buChar char="l"/>
            </a:pPr>
            <a:endParaRPr lang="en-US" altLang="zh-TW" sz="2200" dirty="0" smtClean="0">
              <a:latin typeface="微軟正黑體" panose="020B0604030504040204" pitchFamily="34" charset="-120"/>
              <a:ea typeface="微軟正黑體" panose="020B0604030504040204" pitchFamily="34" charset="-120"/>
            </a:endParaRPr>
          </a:p>
          <a:p>
            <a:pPr marL="342900" indent="-342900">
              <a:lnSpc>
                <a:spcPct val="140000"/>
              </a:lnSpc>
              <a:buFont typeface="Wingdings" panose="05000000000000000000" pitchFamily="2" charset="2"/>
              <a:buChar char="l"/>
            </a:pPr>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238396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518475" y="329938"/>
            <a:ext cx="2620651" cy="1190969"/>
          </a:xfrm>
        </p:spPr>
        <p:txBody>
          <a:bodyPr/>
          <a:lstStyle/>
          <a:p>
            <a:r>
              <a:rPr lang="zh-TW" altLang="en-US" b="1" dirty="0" smtClean="0">
                <a:latin typeface="微軟正黑體" panose="020B0604030504040204" pitchFamily="34" charset="-120"/>
                <a:ea typeface="微軟正黑體" panose="020B0604030504040204" pitchFamily="34" charset="-120"/>
              </a:rPr>
              <a:t>方</a:t>
            </a:r>
            <a:r>
              <a:rPr lang="zh-TW" altLang="en-US" b="1" dirty="0">
                <a:latin typeface="微軟正黑體" panose="020B0604030504040204" pitchFamily="34" charset="-120"/>
                <a:ea typeface="微軟正黑體" panose="020B0604030504040204" pitchFamily="34" charset="-120"/>
              </a:rPr>
              <a:t>法</a:t>
            </a:r>
          </a:p>
        </p:txBody>
      </p:sp>
      <p:sp>
        <p:nvSpPr>
          <p:cNvPr id="3" name="副標題 2"/>
          <p:cNvSpPr>
            <a:spLocks noGrp="1"/>
          </p:cNvSpPr>
          <p:nvPr>
            <p:ph type="subTitle" idx="1"/>
          </p:nvPr>
        </p:nvSpPr>
        <p:spPr>
          <a:xfrm>
            <a:off x="688156" y="1894109"/>
            <a:ext cx="10815687" cy="3469743"/>
          </a:xfrm>
        </p:spPr>
        <p:txBody>
          <a:bodyPr>
            <a:noAutofit/>
          </a:bodyPr>
          <a:lstStyle/>
          <a:p>
            <a:pPr marL="342900" indent="-342900" algn="l">
              <a:lnSpc>
                <a:spcPct val="120000"/>
              </a:lnSpc>
              <a:buFont typeface="Arial" panose="020B0604020202020204" pitchFamily="34" charset="0"/>
              <a:buChar char="•"/>
            </a:pPr>
            <a:r>
              <a:rPr lang="zh-TW" altLang="en-US" dirty="0" smtClean="0"/>
              <a:t>受測者</a:t>
            </a:r>
            <a:r>
              <a:rPr lang="en-US" altLang="zh-TW" dirty="0" smtClean="0"/>
              <a:t>:31</a:t>
            </a:r>
            <a:r>
              <a:rPr lang="zh-TW" altLang="en-US" dirty="0" smtClean="0"/>
              <a:t>名駕駛員（</a:t>
            </a:r>
            <a:r>
              <a:rPr lang="zh-TW" altLang="en-US" dirty="0"/>
              <a:t>年齡</a:t>
            </a:r>
            <a:r>
              <a:rPr lang="en-US" altLang="zh-TW" dirty="0" smtClean="0"/>
              <a:t>25</a:t>
            </a:r>
            <a:r>
              <a:rPr lang="en-US" altLang="zh-TW" dirty="0"/>
              <a:t>~</a:t>
            </a:r>
            <a:r>
              <a:rPr lang="en-US" altLang="zh-TW" dirty="0" smtClean="0"/>
              <a:t>55</a:t>
            </a:r>
            <a:r>
              <a:rPr lang="zh-TW" altLang="en-US" dirty="0"/>
              <a:t>，</a:t>
            </a:r>
            <a:r>
              <a:rPr lang="en-US" altLang="zh-TW" dirty="0"/>
              <a:t>M = </a:t>
            </a:r>
            <a:r>
              <a:rPr lang="en-US" altLang="zh-TW" dirty="0" smtClean="0"/>
              <a:t>37.0</a:t>
            </a:r>
            <a:r>
              <a:rPr lang="zh-TW" altLang="en-US" dirty="0" smtClean="0"/>
              <a:t>，</a:t>
            </a:r>
            <a:r>
              <a:rPr lang="en-US" altLang="zh-TW" dirty="0"/>
              <a:t>SD = 8.5</a:t>
            </a:r>
            <a:r>
              <a:rPr lang="zh-TW" altLang="en-US" dirty="0"/>
              <a:t>），</a:t>
            </a:r>
            <a:r>
              <a:rPr lang="en-US" altLang="zh-TW" dirty="0"/>
              <a:t>18</a:t>
            </a:r>
            <a:r>
              <a:rPr lang="zh-TW" altLang="en-US" dirty="0"/>
              <a:t>男</a:t>
            </a:r>
            <a:r>
              <a:rPr lang="en-US" altLang="zh-TW" dirty="0"/>
              <a:t>13</a:t>
            </a:r>
            <a:r>
              <a:rPr lang="zh-TW" altLang="en-US" dirty="0" smtClean="0"/>
              <a:t>女</a:t>
            </a:r>
            <a:endParaRPr lang="en-US" altLang="zh-TW" dirty="0" smtClean="0"/>
          </a:p>
          <a:p>
            <a:pPr marL="342900" indent="-342900" algn="l">
              <a:lnSpc>
                <a:spcPct val="120000"/>
              </a:lnSpc>
              <a:buFont typeface="Arial" panose="020B0604020202020204" pitchFamily="34" charset="0"/>
              <a:buChar char="•"/>
            </a:pPr>
            <a:r>
              <a:rPr lang="zh-TW" altLang="en-US" dirty="0" smtClean="0"/>
              <a:t>受測者自述無聽力障礙</a:t>
            </a:r>
            <a:endParaRPr lang="en-US" altLang="zh-TW" dirty="0" smtClean="0"/>
          </a:p>
          <a:p>
            <a:pPr marL="342900" indent="-342900" algn="l">
              <a:lnSpc>
                <a:spcPct val="120000"/>
              </a:lnSpc>
              <a:buFont typeface="Arial" panose="020B0604020202020204" pitchFamily="34" charset="0"/>
              <a:buChar char="•"/>
            </a:pPr>
            <a:r>
              <a:rPr lang="zh-TW" altLang="en-US" dirty="0"/>
              <a:t>視覺功能（敏銳度和色盲）使用</a:t>
            </a:r>
            <a:r>
              <a:rPr lang="en-US" altLang="zh-TW" dirty="0"/>
              <a:t>Titmus</a:t>
            </a:r>
            <a:r>
              <a:rPr lang="zh-TW" altLang="en-US" dirty="0"/>
              <a:t>視覺</a:t>
            </a:r>
            <a:r>
              <a:rPr lang="zh-TW" altLang="en-US" dirty="0" smtClean="0"/>
              <a:t>測試</a:t>
            </a:r>
            <a:endParaRPr lang="en-US" altLang="zh-TW" dirty="0" smtClean="0"/>
          </a:p>
          <a:p>
            <a:pPr marL="342900" indent="-342900" algn="l">
              <a:lnSpc>
                <a:spcPct val="120000"/>
              </a:lnSpc>
              <a:buFont typeface="Arial" panose="020B0604020202020204" pitchFamily="34" charset="0"/>
              <a:buChar char="•"/>
            </a:pPr>
            <a:r>
              <a:rPr lang="zh-TW" altLang="en-US" dirty="0" smtClean="0"/>
              <a:t>所有</a:t>
            </a:r>
            <a:r>
              <a:rPr lang="zh-TW" altLang="en-US" dirty="0"/>
              <a:t>受測者都是以英語為</a:t>
            </a:r>
            <a:r>
              <a:rPr lang="zh-TW" altLang="en-US" dirty="0" smtClean="0"/>
              <a:t>母語</a:t>
            </a:r>
            <a:endParaRPr lang="en-US" altLang="zh-TW" dirty="0" smtClean="0"/>
          </a:p>
          <a:p>
            <a:pPr marL="342900" indent="-342900" algn="l">
              <a:lnSpc>
                <a:spcPct val="120000"/>
              </a:lnSpc>
              <a:buFont typeface="Arial" panose="020B0604020202020204" pitchFamily="34" charset="0"/>
              <a:buChar char="•"/>
            </a:pPr>
            <a:r>
              <a:rPr lang="zh-TW" altLang="en-US" dirty="0"/>
              <a:t>所有受測者均具有有效的美國駕駛執照</a:t>
            </a:r>
            <a:r>
              <a:rPr lang="zh-TW" altLang="en-US" dirty="0" smtClean="0"/>
              <a:t>。報酬</a:t>
            </a:r>
            <a:r>
              <a:rPr lang="zh-TW" altLang="en-US" dirty="0"/>
              <a:t>是每小時</a:t>
            </a:r>
            <a:r>
              <a:rPr lang="en-US" altLang="zh-TW" dirty="0"/>
              <a:t>20</a:t>
            </a:r>
            <a:r>
              <a:rPr lang="zh-TW" altLang="en-US" dirty="0"/>
              <a:t>美元</a:t>
            </a:r>
            <a:r>
              <a:rPr lang="zh-TW" altLang="en-US" dirty="0" smtClean="0"/>
              <a:t>。</a:t>
            </a:r>
            <a:endParaRPr lang="en-US" altLang="zh-TW" dirty="0" smtClean="0"/>
          </a:p>
          <a:p>
            <a:pPr marL="342900" indent="-342900" algn="l">
              <a:lnSpc>
                <a:spcPct val="120000"/>
              </a:lnSpc>
              <a:buFont typeface="Arial" panose="020B0604020202020204" pitchFamily="34" charset="0"/>
              <a:buChar char="•"/>
            </a:pPr>
            <a:r>
              <a:rPr lang="zh-TW" altLang="en-US" dirty="0"/>
              <a:t>完成了知情同意書</a:t>
            </a:r>
            <a:r>
              <a:rPr lang="zh-TW" altLang="en-US" dirty="0" smtClean="0"/>
              <a:t>，駕駛</a:t>
            </a:r>
            <a:r>
              <a:rPr lang="zh-TW" altLang="en-US" dirty="0"/>
              <a:t>歷史問卷，暈車病</a:t>
            </a:r>
            <a:r>
              <a:rPr lang="zh-TW" altLang="en-US" dirty="0" smtClean="0"/>
              <a:t>史</a:t>
            </a:r>
            <a:r>
              <a:rPr lang="en-US" altLang="zh-TW" dirty="0" smtClean="0"/>
              <a:t>(</a:t>
            </a:r>
            <a:r>
              <a:rPr lang="zh-TW" altLang="en-US" dirty="0" smtClean="0"/>
              <a:t>暈車</a:t>
            </a:r>
            <a:r>
              <a:rPr lang="zh-TW" altLang="en-US" dirty="0"/>
              <a:t>的敏感性</a:t>
            </a:r>
            <a:r>
              <a:rPr lang="zh-TW" altLang="en-US" dirty="0" smtClean="0"/>
              <a:t>低</a:t>
            </a:r>
            <a:r>
              <a:rPr lang="en-US" altLang="zh-TW" dirty="0" smtClean="0"/>
              <a:t>)</a:t>
            </a:r>
            <a:endParaRPr lang="en-US" altLang="zh-TW" dirty="0"/>
          </a:p>
          <a:p>
            <a:pPr marL="342900" indent="-342900" algn="l">
              <a:lnSpc>
                <a:spcPct val="120000"/>
              </a:lnSpc>
              <a:buFont typeface="Arial" panose="020B0604020202020204" pitchFamily="34" charset="0"/>
              <a:buChar char="•"/>
            </a:pPr>
            <a:endParaRPr lang="en-US" altLang="zh-TW" dirty="0" smtClean="0"/>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4</a:t>
            </a:fld>
            <a:endParaRPr lang="zh-TW" altLang="en-US"/>
          </a:p>
        </p:txBody>
      </p:sp>
    </p:spTree>
    <p:extLst>
      <p:ext uri="{BB962C8B-B14F-4D97-AF65-F5344CB8AC3E}">
        <p14:creationId xmlns:p14="http://schemas.microsoft.com/office/powerpoint/2010/main" val="10359999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587603" y="1868567"/>
            <a:ext cx="10470037" cy="1664128"/>
          </a:xfrm>
          <a:prstGeom prst="rect">
            <a:avLst/>
          </a:prstGeom>
        </p:spPr>
        <p:txBody>
          <a:bodyPr vert="horz" lIns="91440" tIns="45720" rIns="91440" bIns="45720" rtlCol="0">
            <a:noAutofit/>
          </a:bodyPr>
          <a:lstStyle/>
          <a:p>
            <a:pPr marL="342900" indent="-342900">
              <a:lnSpc>
                <a:spcPct val="120000"/>
              </a:lnSpc>
              <a:spcBef>
                <a:spcPts val="1000"/>
              </a:spcBef>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聽覺</a:t>
            </a:r>
            <a:r>
              <a:rPr lang="zh-TW" altLang="en-US" sz="2400" dirty="0" smtClean="0">
                <a:latin typeface="微軟正黑體" panose="020B0604030504040204" pitchFamily="34" charset="-120"/>
                <a:ea typeface="微軟正黑體" panose="020B0604030504040204" pitchFamily="34" charset="-120"/>
              </a:rPr>
              <a:t>刺激素材</a:t>
            </a:r>
            <a:r>
              <a:rPr lang="en-US" altLang="zh-TW" sz="2400" dirty="0" smtClean="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從許多新聞和在線資源中收集並</a:t>
            </a:r>
            <a:r>
              <a:rPr lang="zh-TW" altLang="en-US" sz="2400" dirty="0" smtClean="0">
                <a:latin typeface="微軟正黑體" panose="020B0604030504040204" pitchFamily="34" charset="-120"/>
                <a:ea typeface="微軟正黑體" panose="020B0604030504040204" pitchFamily="34" charset="-120"/>
              </a:rPr>
              <a:t>修改</a:t>
            </a: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20000"/>
              </a:lnSpc>
              <a:spcBef>
                <a:spcPts val="1000"/>
              </a:spcBef>
              <a:buFont typeface="Arial" panose="020B0604020202020204" pitchFamily="34" charset="0"/>
              <a:buChar char="•"/>
            </a:pPr>
            <a:r>
              <a:rPr lang="zh-TW" altLang="en-US" sz="2400" dirty="0" smtClean="0">
                <a:latin typeface="微軟正黑體" panose="020B0604030504040204" pitchFamily="34" charset="-120"/>
                <a:ea typeface="微軟正黑體" panose="020B0604030504040204" pitchFamily="34" charset="-120"/>
              </a:rPr>
              <a:t>研究人員先將資訊歸類</a:t>
            </a:r>
            <a:r>
              <a:rPr lang="zh-TW" altLang="en-US" sz="2400" dirty="0">
                <a:latin typeface="微軟正黑體" panose="020B0604030504040204" pitchFamily="34" charset="-120"/>
                <a:ea typeface="微軟正黑體" panose="020B0604030504040204" pitchFamily="34" charset="-120"/>
              </a:rPr>
              <a:t>為無聊或</a:t>
            </a:r>
            <a:r>
              <a:rPr lang="zh-TW" altLang="en-US" sz="2400" dirty="0" smtClean="0">
                <a:latin typeface="微軟正黑體" panose="020B0604030504040204" pitchFamily="34" charset="-120"/>
                <a:ea typeface="微軟正黑體" panose="020B0604030504040204" pitchFamily="34" charset="-120"/>
              </a:rPr>
              <a:t>有趣</a:t>
            </a: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20000"/>
              </a:lnSpc>
              <a:spcBef>
                <a:spcPts val="1000"/>
              </a:spcBef>
              <a:buFont typeface="Arial" panose="020B0604020202020204" pitchFamily="34" charset="0"/>
              <a:buChar char="•"/>
            </a:pPr>
            <a:r>
              <a:rPr lang="en-US" altLang="zh-TW" sz="2400" dirty="0">
                <a:latin typeface="微軟正黑體" panose="020B0604030504040204" pitchFamily="34" charset="-120"/>
                <a:ea typeface="微軟正黑體" panose="020B0604030504040204" pitchFamily="34" charset="-120"/>
              </a:rPr>
              <a:t>iTalk </a:t>
            </a:r>
            <a:r>
              <a:rPr lang="en-US" altLang="zh-TW" sz="2400" dirty="0" smtClean="0">
                <a:latin typeface="微軟正黑體" panose="020B0604030504040204" pitchFamily="34" charset="-120"/>
                <a:ea typeface="微軟正黑體" panose="020B0604030504040204" pitchFamily="34" charset="-120"/>
              </a:rPr>
              <a:t>microphone</a:t>
            </a:r>
            <a:r>
              <a:rPr lang="zh-TW" altLang="en-US" sz="2400" dirty="0">
                <a:latin typeface="微軟正黑體" panose="020B0604030504040204" pitchFamily="34" charset="-120"/>
                <a:ea typeface="微軟正黑體" panose="020B0604030504040204" pitchFamily="34" charset="-120"/>
              </a:rPr>
              <a:t> （格裡芬科技 </a:t>
            </a:r>
            <a:r>
              <a:rPr lang="en-US" altLang="zh-TW" sz="2400" dirty="0" smtClean="0">
                <a:latin typeface="微軟正黑體" panose="020B0604030504040204" pitchFamily="34" charset="-120"/>
                <a:ea typeface="微軟正黑體" panose="020B0604030504040204" pitchFamily="34" charset="-120"/>
              </a:rPr>
              <a:t>Griffin Technology</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20000"/>
              </a:lnSpc>
              <a:spcBef>
                <a:spcPts val="1000"/>
              </a:spcBef>
              <a:buFont typeface="Arial" panose="020B0604020202020204" pitchFamily="34" charset="0"/>
              <a:buChar char="•"/>
            </a:pPr>
            <a:r>
              <a:rPr lang="en-US" altLang="zh-TW" sz="2400" dirty="0"/>
              <a:t>iPod (</a:t>
            </a:r>
            <a:r>
              <a:rPr lang="en-US" altLang="zh-TW" sz="2400" dirty="0" smtClean="0"/>
              <a:t>Apple)</a:t>
            </a:r>
            <a:endParaRPr lang="zh-TW" altLang="en-US" sz="2400" dirty="0">
              <a:latin typeface="微軟正黑體" panose="020B0604030504040204" pitchFamily="34" charset="-120"/>
              <a:ea typeface="微軟正黑體" panose="020B0604030504040204" pitchFamily="34" charset="-120"/>
            </a:endParaRPr>
          </a:p>
        </p:txBody>
      </p:sp>
      <p:sp>
        <p:nvSpPr>
          <p:cNvPr id="3" name="文字方塊 2"/>
          <p:cNvSpPr txBox="1"/>
          <p:nvPr/>
        </p:nvSpPr>
        <p:spPr>
          <a:xfrm>
            <a:off x="716436" y="509047"/>
            <a:ext cx="4600282" cy="707886"/>
          </a:xfrm>
          <a:prstGeom prst="rect">
            <a:avLst/>
          </a:prstGeom>
          <a:noFill/>
        </p:spPr>
        <p:txBody>
          <a:bodyPr wrap="square" rtlCol="0">
            <a:spAutoFit/>
          </a:bodyPr>
          <a:lstStyle/>
          <a:p>
            <a:r>
              <a:rPr lang="zh-TW" altLang="en-US" sz="4000" b="1" dirty="0" smtClean="0">
                <a:latin typeface="微軟正黑體" panose="020B0604030504040204" pitchFamily="34" charset="-120"/>
                <a:ea typeface="微軟正黑體" panose="020B0604030504040204" pitchFamily="34" charset="-120"/>
              </a:rPr>
              <a:t>實驗設計與裝置</a:t>
            </a:r>
            <a:endParaRPr lang="zh-TW" altLang="en-US" sz="4000" b="1" dirty="0">
              <a:latin typeface="微軟正黑體" panose="020B0604030504040204" pitchFamily="34" charset="-120"/>
              <a:ea typeface="微軟正黑體" panose="020B0604030504040204" pitchFamily="34" charset="-120"/>
            </a:endParaRPr>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44FB8EC-8959-441E-ADB3-308DB1B5389D}" type="slidenum">
              <a:rPr lang="zh-TW" altLang="en-US" smtClean="0"/>
              <a:t>5</a:t>
            </a:fld>
            <a:endParaRPr lang="zh-TW" altLang="en-US"/>
          </a:p>
        </p:txBody>
      </p:sp>
    </p:spTree>
    <p:extLst>
      <p:ext uri="{BB962C8B-B14F-4D97-AF65-F5344CB8AC3E}">
        <p14:creationId xmlns:p14="http://schemas.microsoft.com/office/powerpoint/2010/main" val="41548685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版面配置區 2"/>
          <p:cNvSpPr>
            <a:spLocks noGrp="1"/>
          </p:cNvSpPr>
          <p:nvPr>
            <p:ph type="body" idx="1"/>
          </p:nvPr>
        </p:nvSpPr>
        <p:spPr>
          <a:xfrm>
            <a:off x="371963" y="94268"/>
            <a:ext cx="11228109" cy="1556813"/>
          </a:xfrm>
        </p:spPr>
        <p:txBody>
          <a:bodyPr>
            <a:noAutofit/>
          </a:bodyPr>
          <a:lstStyle/>
          <a:p>
            <a:r>
              <a:rPr lang="zh-TW" altLang="en-US" b="1" dirty="0" smtClean="0">
                <a:solidFill>
                  <a:schemeClr val="tx1"/>
                </a:solidFill>
                <a:latin typeface="微軟正黑體" panose="020B0604030504040204" pitchFamily="34" charset="-120"/>
                <a:ea typeface="微軟正黑體" panose="020B0604030504040204" pitchFamily="34" charset="-120"/>
              </a:rPr>
              <a:t>無聊</a:t>
            </a:r>
            <a:endParaRPr lang="zh-TW" altLang="en-US" b="1" dirty="0">
              <a:solidFill>
                <a:schemeClr val="tx1"/>
              </a:solidFill>
              <a:latin typeface="微軟正黑體" panose="020B0604030504040204" pitchFamily="34" charset="-120"/>
              <a:ea typeface="微軟正黑體" panose="020B0604030504040204" pitchFamily="34" charset="-120"/>
            </a:endParaRPr>
          </a:p>
          <a:p>
            <a:pPr>
              <a:lnSpc>
                <a:spcPct val="120000"/>
              </a:lnSpc>
            </a:pPr>
            <a:r>
              <a:rPr lang="en-US" altLang="zh-TW" sz="2000" dirty="0">
                <a:solidFill>
                  <a:schemeClr val="tx1"/>
                </a:solidFill>
                <a:latin typeface="微軟正黑體" panose="020B0604030504040204" pitchFamily="34" charset="-120"/>
                <a:ea typeface="微軟正黑體" panose="020B0604030504040204" pitchFamily="34" charset="-120"/>
              </a:rPr>
              <a:t>1</a:t>
            </a:r>
            <a:r>
              <a:rPr lang="zh-TW" altLang="en-US" sz="2000" dirty="0" smtClean="0">
                <a:solidFill>
                  <a:schemeClr val="tx1"/>
                </a:solidFill>
                <a:latin typeface="微軟正黑體" panose="020B0604030504040204" pitchFamily="34" charset="-120"/>
                <a:ea typeface="微軟正黑體" panose="020B0604030504040204" pitchFamily="34" charset="-120"/>
              </a:rPr>
              <a:t>）樹木種植者生產</a:t>
            </a:r>
            <a:r>
              <a:rPr lang="en-US" altLang="zh-TW" sz="2000" dirty="0" smtClean="0">
                <a:solidFill>
                  <a:schemeClr val="tx1"/>
                </a:solidFill>
                <a:latin typeface="微軟正黑體" panose="020B0604030504040204" pitchFamily="34" charset="-120"/>
                <a:ea typeface="微軟正黑體" panose="020B0604030504040204" pitchFamily="34" charset="-120"/>
              </a:rPr>
              <a:t>50</a:t>
            </a:r>
            <a:r>
              <a:rPr lang="zh-TW" altLang="en-US" sz="2000" dirty="0" smtClean="0">
                <a:solidFill>
                  <a:schemeClr val="tx1"/>
                </a:solidFill>
                <a:latin typeface="微軟正黑體" panose="020B0604030504040204" pitchFamily="34" charset="-120"/>
                <a:ea typeface="微軟正黑體" panose="020B0604030504040204" pitchFamily="34" charset="-120"/>
              </a:rPr>
              <a:t>多種樹木和灌木，用於在公共和私人土地上種植。該計劃的目的是從當地提供低成本植物，以激勵土地所有者改善子孫後代的環境。苗圃還提供了一些非本地物種。</a:t>
            </a:r>
          </a:p>
          <a:p>
            <a:pPr>
              <a:lnSpc>
                <a:spcPct val="120000"/>
              </a:lnSpc>
            </a:pPr>
            <a:r>
              <a:rPr lang="en-US" altLang="zh-TW" sz="2000" dirty="0" smtClean="0">
                <a:solidFill>
                  <a:schemeClr val="tx1"/>
                </a:solidFill>
                <a:latin typeface="微軟正黑體" panose="020B0604030504040204" pitchFamily="34" charset="-120"/>
                <a:ea typeface="微軟正黑體" panose="020B0604030504040204" pitchFamily="34" charset="-120"/>
              </a:rPr>
              <a:t>2</a:t>
            </a:r>
            <a:r>
              <a:rPr lang="zh-TW" altLang="en-US" sz="2000" dirty="0" smtClean="0">
                <a:solidFill>
                  <a:schemeClr val="tx1"/>
                </a:solidFill>
                <a:latin typeface="微軟正黑體" panose="020B0604030504040204" pitchFamily="34" charset="-120"/>
                <a:ea typeface="微軟正黑體" panose="020B0604030504040204" pitchFamily="34" charset="-120"/>
              </a:rPr>
              <a:t>）從</a:t>
            </a:r>
            <a:r>
              <a:rPr lang="en-US" altLang="zh-TW" sz="2000" dirty="0">
                <a:solidFill>
                  <a:schemeClr val="tx1"/>
                </a:solidFill>
                <a:latin typeface="微軟正黑體" panose="020B0604030504040204" pitchFamily="34" charset="-120"/>
                <a:ea typeface="微軟正黑體" panose="020B0604030504040204" pitchFamily="34" charset="-120"/>
              </a:rPr>
              <a:t>10</a:t>
            </a:r>
            <a:r>
              <a:rPr lang="zh-TW" altLang="en-US" sz="2000" dirty="0">
                <a:solidFill>
                  <a:schemeClr val="tx1"/>
                </a:solidFill>
                <a:latin typeface="微軟正黑體" panose="020B0604030504040204" pitchFamily="34" charset="-120"/>
                <a:ea typeface="微軟正黑體" panose="020B0604030504040204" pitchFamily="34" charset="-120"/>
              </a:rPr>
              <a:t>月</a:t>
            </a:r>
            <a:r>
              <a:rPr lang="en-US" altLang="zh-TW" sz="2000" dirty="0">
                <a:solidFill>
                  <a:schemeClr val="tx1"/>
                </a:solidFill>
                <a:latin typeface="微軟正黑體" panose="020B0604030504040204" pitchFamily="34" charset="-120"/>
                <a:ea typeface="微軟正黑體" panose="020B0604030504040204" pitchFamily="34" charset="-120"/>
              </a:rPr>
              <a:t>30</a:t>
            </a:r>
            <a:r>
              <a:rPr lang="zh-TW" altLang="en-US" sz="2000" dirty="0">
                <a:solidFill>
                  <a:schemeClr val="tx1"/>
                </a:solidFill>
                <a:latin typeface="微軟正黑體" panose="020B0604030504040204" pitchFamily="34" charset="-120"/>
                <a:ea typeface="微軟正黑體" panose="020B0604030504040204" pitchFamily="34" charset="-120"/>
              </a:rPr>
              <a:t>日到</a:t>
            </a:r>
            <a:r>
              <a:rPr lang="en-US" altLang="zh-TW" sz="2000" dirty="0">
                <a:solidFill>
                  <a:schemeClr val="tx1"/>
                </a:solidFill>
                <a:latin typeface="微軟正黑體" panose="020B0604030504040204" pitchFamily="34" charset="-120"/>
                <a:ea typeface="微軟正黑體" panose="020B0604030504040204" pitchFamily="34" charset="-120"/>
              </a:rPr>
              <a:t>12</a:t>
            </a:r>
            <a:r>
              <a:rPr lang="zh-TW" altLang="en-US" sz="2000" dirty="0">
                <a:solidFill>
                  <a:schemeClr val="tx1"/>
                </a:solidFill>
                <a:latin typeface="微軟正黑體" panose="020B0604030504040204" pitchFamily="34" charset="-120"/>
                <a:ea typeface="微軟正黑體" panose="020B0604030504040204" pitchFamily="34" charset="-120"/>
              </a:rPr>
              <a:t>月</a:t>
            </a:r>
            <a:r>
              <a:rPr lang="en-US" altLang="zh-TW" sz="2000" dirty="0">
                <a:solidFill>
                  <a:schemeClr val="tx1"/>
                </a:solidFill>
                <a:latin typeface="微軟正黑體" panose="020B0604030504040204" pitchFamily="34" charset="-120"/>
                <a:ea typeface="微軟正黑體" panose="020B0604030504040204" pitchFamily="34" charset="-120"/>
              </a:rPr>
              <a:t>3</a:t>
            </a:r>
            <a:r>
              <a:rPr lang="zh-TW" altLang="en-US" sz="2000" dirty="0">
                <a:solidFill>
                  <a:schemeClr val="tx1"/>
                </a:solidFill>
                <a:latin typeface="微軟正黑體" panose="020B0604030504040204" pitchFamily="34" charset="-120"/>
                <a:ea typeface="微軟正黑體" panose="020B0604030504040204" pitchFamily="34" charset="-120"/>
              </a:rPr>
              <a:t>日，從新罕布什爾州到新澤西州的雜貨店參加了“以朋友為食”活動。員工和顧客通過賣紙火雞和在商店舉行的籌款活動捐贈了超過</a:t>
            </a:r>
            <a:r>
              <a:rPr lang="en-US" altLang="zh-TW" sz="2000" dirty="0">
                <a:solidFill>
                  <a:schemeClr val="tx1"/>
                </a:solidFill>
                <a:latin typeface="微軟正黑體" panose="020B0604030504040204" pitchFamily="34" charset="-120"/>
                <a:ea typeface="微軟正黑體" panose="020B0604030504040204" pitchFamily="34" charset="-120"/>
              </a:rPr>
              <a:t>120</a:t>
            </a:r>
            <a:r>
              <a:rPr lang="zh-TW" altLang="en-US" sz="2000" dirty="0">
                <a:solidFill>
                  <a:schemeClr val="tx1"/>
                </a:solidFill>
                <a:latin typeface="微軟正黑體" panose="020B0604030504040204" pitchFamily="34" charset="-120"/>
                <a:ea typeface="微軟正黑體" panose="020B0604030504040204" pitchFamily="34" charset="-120"/>
              </a:rPr>
              <a:t>萬美元</a:t>
            </a:r>
            <a:r>
              <a:rPr lang="zh-TW" altLang="en-US" sz="2000" dirty="0" smtClean="0">
                <a:solidFill>
                  <a:schemeClr val="tx1"/>
                </a:solidFill>
                <a:latin typeface="微軟正黑體" panose="020B0604030504040204" pitchFamily="34" charset="-120"/>
                <a:ea typeface="微軟正黑體" panose="020B0604030504040204" pitchFamily="34" charset="-120"/>
              </a:rPr>
              <a:t>。這些</a:t>
            </a:r>
            <a:r>
              <a:rPr lang="zh-TW" altLang="en-US" sz="2000" dirty="0">
                <a:solidFill>
                  <a:schemeClr val="tx1"/>
                </a:solidFill>
                <a:latin typeface="微軟正黑體" panose="020B0604030504040204" pitchFamily="34" charset="-120"/>
                <a:ea typeface="微軟正黑體" panose="020B0604030504040204" pitchFamily="34" charset="-120"/>
              </a:rPr>
              <a:t>雜貨商將與公司比賽相結合，向當地和地區食品銀行捐贈超過</a:t>
            </a:r>
            <a:r>
              <a:rPr lang="en-US" altLang="zh-TW" sz="2000" dirty="0">
                <a:solidFill>
                  <a:schemeClr val="tx1"/>
                </a:solidFill>
                <a:latin typeface="微軟正黑體" panose="020B0604030504040204" pitchFamily="34" charset="-120"/>
                <a:ea typeface="微軟正黑體" panose="020B0604030504040204" pitchFamily="34" charset="-120"/>
              </a:rPr>
              <a:t>140</a:t>
            </a:r>
            <a:r>
              <a:rPr lang="zh-TW" altLang="en-US" sz="2000" dirty="0">
                <a:solidFill>
                  <a:schemeClr val="tx1"/>
                </a:solidFill>
                <a:latin typeface="微軟正黑體" panose="020B0604030504040204" pitchFamily="34" charset="-120"/>
                <a:ea typeface="微軟正黑體" panose="020B0604030504040204" pitchFamily="34" charset="-120"/>
              </a:rPr>
              <a:t>萬美元。</a:t>
            </a:r>
          </a:p>
          <a:p>
            <a:r>
              <a:rPr lang="zh-TW" altLang="en-US" b="1" dirty="0" smtClean="0">
                <a:solidFill>
                  <a:schemeClr val="tx1"/>
                </a:solidFill>
                <a:latin typeface="微軟正黑體" panose="020B0604030504040204" pitchFamily="34" charset="-120"/>
                <a:ea typeface="微軟正黑體" panose="020B0604030504040204" pitchFamily="34" charset="-120"/>
              </a:rPr>
              <a:t>有趣</a:t>
            </a:r>
            <a:endParaRPr lang="zh-TW" altLang="en-US" b="1" dirty="0">
              <a:solidFill>
                <a:schemeClr val="tx1"/>
              </a:solidFill>
              <a:latin typeface="微軟正黑體" panose="020B0604030504040204" pitchFamily="34" charset="-120"/>
              <a:ea typeface="微軟正黑體" panose="020B0604030504040204" pitchFamily="34" charset="-120"/>
            </a:endParaRPr>
          </a:p>
          <a:p>
            <a:pPr>
              <a:lnSpc>
                <a:spcPct val="120000"/>
              </a:lnSpc>
            </a:pPr>
            <a:r>
              <a:rPr lang="en-US" altLang="zh-TW" sz="2000" dirty="0">
                <a:solidFill>
                  <a:schemeClr val="tx1"/>
                </a:solidFill>
                <a:latin typeface="微軟正黑體" panose="020B0604030504040204" pitchFamily="34" charset="-120"/>
                <a:ea typeface="微軟正黑體" panose="020B0604030504040204" pitchFamily="34" charset="-120"/>
              </a:rPr>
              <a:t>1</a:t>
            </a:r>
            <a:r>
              <a:rPr lang="zh-TW" altLang="en-US" sz="2000" dirty="0" smtClean="0">
                <a:solidFill>
                  <a:schemeClr val="tx1"/>
                </a:solidFill>
                <a:latin typeface="微軟正黑體" panose="020B0604030504040204" pitchFamily="34" charset="-120"/>
                <a:ea typeface="微軟正黑體" panose="020B0604030504040204" pitchFamily="34" charset="-120"/>
              </a:rPr>
              <a:t>）一家</a:t>
            </a:r>
            <a:r>
              <a:rPr lang="zh-TW" altLang="en-US" sz="2000" dirty="0">
                <a:solidFill>
                  <a:schemeClr val="tx1"/>
                </a:solidFill>
                <a:latin typeface="微軟正黑體" panose="020B0604030504040204" pitchFamily="34" charset="-120"/>
                <a:ea typeface="微軟正黑體" panose="020B0604030504040204" pitchFamily="34" charset="-120"/>
              </a:rPr>
              <a:t>體育館最近推出了“人類槓鈴”，僱用了五名大小各異（包括兩個小矮人）的男子，顧客可以用它代替鐵桿來舉重。人工槓鈴的一個優點是，根據要求，每次舉重時，槓鈴都會向客戶喊叫鼓勵。這五個人中最大的一個是</a:t>
            </a:r>
            <a:r>
              <a:rPr lang="en-US" altLang="zh-TW" sz="2000" dirty="0">
                <a:solidFill>
                  <a:schemeClr val="tx1"/>
                </a:solidFill>
                <a:latin typeface="微軟正黑體" panose="020B0604030504040204" pitchFamily="34" charset="-120"/>
                <a:ea typeface="微軟正黑體" panose="020B0604030504040204" pitchFamily="34" charset="-120"/>
              </a:rPr>
              <a:t>37</a:t>
            </a:r>
            <a:r>
              <a:rPr lang="zh-TW" altLang="en-US" sz="2000" dirty="0">
                <a:solidFill>
                  <a:schemeClr val="tx1"/>
                </a:solidFill>
                <a:latin typeface="微軟正黑體" panose="020B0604030504040204" pitchFamily="34" charset="-120"/>
                <a:ea typeface="微軟正黑體" panose="020B0604030504040204" pitchFamily="34" charset="-120"/>
              </a:rPr>
              <a:t>歲的</a:t>
            </a:r>
            <a:r>
              <a:rPr lang="en-US" altLang="zh-TW" sz="2000" dirty="0">
                <a:solidFill>
                  <a:schemeClr val="tx1"/>
                </a:solidFill>
                <a:latin typeface="微軟正黑體" panose="020B0604030504040204" pitchFamily="34" charset="-120"/>
                <a:ea typeface="微軟正黑體" panose="020B0604030504040204" pitchFamily="34" charset="-120"/>
              </a:rPr>
              <a:t>340</a:t>
            </a:r>
            <a:r>
              <a:rPr lang="zh-TW" altLang="en-US" sz="2000" dirty="0" smtClean="0">
                <a:solidFill>
                  <a:schemeClr val="tx1"/>
                </a:solidFill>
                <a:latin typeface="微軟正黑體" panose="020B0604030504040204" pitchFamily="34" charset="-120"/>
                <a:ea typeface="微軟正黑體" panose="020B0604030504040204" pitchFamily="34" charset="-120"/>
              </a:rPr>
              <a:t>磅</a:t>
            </a:r>
            <a:r>
              <a:rPr lang="en-US" altLang="zh-TW" sz="2000" dirty="0" smtClean="0">
                <a:solidFill>
                  <a:schemeClr val="tx1"/>
                </a:solidFill>
                <a:latin typeface="微軟正黑體" panose="020B0604030504040204" pitchFamily="34" charset="-120"/>
                <a:ea typeface="微軟正黑體" panose="020B0604030504040204" pitchFamily="34" charset="-120"/>
              </a:rPr>
              <a:t>(</a:t>
            </a:r>
            <a:r>
              <a:rPr lang="zh-TW" altLang="en-US" sz="2000" dirty="0" smtClean="0">
                <a:solidFill>
                  <a:schemeClr val="tx1"/>
                </a:solidFill>
                <a:latin typeface="微軟正黑體" panose="020B0604030504040204" pitchFamily="34" charset="-120"/>
                <a:ea typeface="微軟正黑體" panose="020B0604030504040204" pitchFamily="34" charset="-120"/>
              </a:rPr>
              <a:t>約</a:t>
            </a:r>
            <a:r>
              <a:rPr lang="en-US" altLang="zh-TW" sz="2000" dirty="0" smtClean="0">
                <a:solidFill>
                  <a:schemeClr val="tx1"/>
                </a:solidFill>
                <a:latin typeface="微軟正黑體" panose="020B0604030504040204" pitchFamily="34" charset="-120"/>
                <a:ea typeface="微軟正黑體" panose="020B0604030504040204" pitchFamily="34" charset="-120"/>
              </a:rPr>
              <a:t>154</a:t>
            </a:r>
            <a:r>
              <a:rPr lang="zh-TW" altLang="en-US" sz="2000" dirty="0" smtClean="0">
                <a:solidFill>
                  <a:schemeClr val="tx1"/>
                </a:solidFill>
                <a:latin typeface="微軟正黑體" panose="020B0604030504040204" pitchFamily="34" charset="-120"/>
                <a:ea typeface="微軟正黑體" panose="020B0604030504040204" pitchFamily="34" charset="-120"/>
              </a:rPr>
              <a:t>公斤</a:t>
            </a:r>
            <a:r>
              <a:rPr lang="en-US" altLang="zh-TW" sz="2000" dirty="0" smtClean="0">
                <a:solidFill>
                  <a:schemeClr val="tx1"/>
                </a:solidFill>
                <a:latin typeface="微軟正黑體" panose="020B0604030504040204" pitchFamily="34" charset="-120"/>
                <a:ea typeface="微軟正黑體" panose="020B0604030504040204" pitchFamily="34" charset="-120"/>
              </a:rPr>
              <a:t>)</a:t>
            </a:r>
            <a:r>
              <a:rPr lang="zh-TW" altLang="en-US" sz="2000" dirty="0" smtClean="0">
                <a:solidFill>
                  <a:schemeClr val="tx1"/>
                </a:solidFill>
                <a:latin typeface="微軟正黑體" panose="020B0604030504040204" pitchFamily="34" charset="-120"/>
                <a:ea typeface="微軟正黑體" panose="020B0604030504040204" pitchFamily="34" charset="-120"/>
              </a:rPr>
              <a:t>重</a:t>
            </a:r>
            <a:r>
              <a:rPr lang="zh-TW" altLang="en-US" sz="2000" dirty="0">
                <a:solidFill>
                  <a:schemeClr val="tx1"/>
                </a:solidFill>
                <a:latin typeface="微軟正黑體" panose="020B0604030504040204" pitchFamily="34" charset="-120"/>
                <a:ea typeface="微軟正黑體" panose="020B0604030504040204" pitchFamily="34" charset="-120"/>
              </a:rPr>
              <a:t>的男人。</a:t>
            </a:r>
          </a:p>
          <a:p>
            <a:pPr>
              <a:lnSpc>
                <a:spcPct val="120000"/>
              </a:lnSpc>
            </a:pPr>
            <a:r>
              <a:rPr lang="en-US" altLang="zh-TW" sz="2000" dirty="0" smtClean="0">
                <a:solidFill>
                  <a:schemeClr val="tx1"/>
                </a:solidFill>
                <a:latin typeface="微軟正黑體" panose="020B0604030504040204" pitchFamily="34" charset="-120"/>
                <a:ea typeface="微軟正黑體" panose="020B0604030504040204" pitchFamily="34" charset="-120"/>
              </a:rPr>
              <a:t>2</a:t>
            </a:r>
            <a:r>
              <a:rPr lang="zh-TW" altLang="en-US" sz="2000" dirty="0" smtClean="0">
                <a:solidFill>
                  <a:schemeClr val="tx1"/>
                </a:solidFill>
                <a:latin typeface="微軟正黑體" panose="020B0604030504040204" pitchFamily="34" charset="-120"/>
                <a:ea typeface="微軟正黑體" panose="020B0604030504040204" pitchFamily="34" charset="-120"/>
              </a:rPr>
              <a:t>）警方</a:t>
            </a:r>
            <a:r>
              <a:rPr lang="zh-TW" altLang="en-US" sz="2000" dirty="0">
                <a:solidFill>
                  <a:schemeClr val="tx1"/>
                </a:solidFill>
                <a:latin typeface="微軟正黑體" panose="020B0604030504040204" pitchFamily="34" charset="-120"/>
                <a:ea typeface="微軟正黑體" panose="020B0604030504040204" pitchFamily="34" charset="-120"/>
              </a:rPr>
              <a:t>在凌晨</a:t>
            </a:r>
            <a:r>
              <a:rPr lang="en-US" altLang="zh-TW" sz="2000" dirty="0" smtClean="0">
                <a:solidFill>
                  <a:schemeClr val="tx1"/>
                </a:solidFill>
                <a:latin typeface="微軟正黑體" panose="020B0604030504040204" pitchFamily="34" charset="-120"/>
                <a:ea typeface="微軟正黑體" panose="020B0604030504040204" pitchFamily="34" charset="-120"/>
              </a:rPr>
              <a:t>4:30</a:t>
            </a:r>
            <a:r>
              <a:rPr lang="zh-TW" altLang="en-US" sz="2000" dirty="0" smtClean="0">
                <a:solidFill>
                  <a:schemeClr val="tx1"/>
                </a:solidFill>
                <a:latin typeface="微軟正黑體" panose="020B0604030504040204" pitchFamily="34" charset="-120"/>
                <a:ea typeface="微軟正黑體" panose="020B0604030504040204" pitchFamily="34" charset="-120"/>
              </a:rPr>
              <a:t>收到辣椒</a:t>
            </a:r>
            <a:r>
              <a:rPr lang="zh-TW" altLang="en-US" sz="2000" dirty="0">
                <a:solidFill>
                  <a:schemeClr val="tx1"/>
                </a:solidFill>
                <a:latin typeface="微軟正黑體" panose="020B0604030504040204" pitchFamily="34" charset="-120"/>
                <a:ea typeface="微軟正黑體" panose="020B0604030504040204" pitchFamily="34" charset="-120"/>
              </a:rPr>
              <a:t>餐廳防盜</a:t>
            </a:r>
            <a:r>
              <a:rPr lang="zh-TW" altLang="en-US" sz="2000" dirty="0" smtClean="0">
                <a:solidFill>
                  <a:schemeClr val="tx1"/>
                </a:solidFill>
                <a:latin typeface="微軟正黑體" panose="020B0604030504040204" pitchFamily="34" charset="-120"/>
                <a:ea typeface="微軟正黑體" panose="020B0604030504040204" pitchFamily="34" charset="-120"/>
              </a:rPr>
              <a:t>警報後</a:t>
            </a:r>
            <a:r>
              <a:rPr lang="zh-TW" altLang="en-US" sz="2000" dirty="0">
                <a:solidFill>
                  <a:schemeClr val="tx1"/>
                </a:solidFill>
                <a:latin typeface="微軟正黑體" panose="020B0604030504040204" pitchFamily="34" charset="-120"/>
                <a:ea typeface="微軟正黑體" panose="020B0604030504040204" pitchFamily="34" charset="-120"/>
              </a:rPr>
              <a:t>，逮捕了四</a:t>
            </a:r>
            <a:r>
              <a:rPr lang="zh-TW" altLang="en-US" sz="2000" dirty="0" smtClean="0">
                <a:solidFill>
                  <a:schemeClr val="tx1"/>
                </a:solidFill>
                <a:latin typeface="微軟正黑體" panose="020B0604030504040204" pitchFamily="34" charset="-120"/>
                <a:ea typeface="微軟正黑體" panose="020B0604030504040204" pitchFamily="34" charset="-120"/>
              </a:rPr>
              <a:t>名無聊的竊犯。</a:t>
            </a:r>
            <a:r>
              <a:rPr lang="zh-TW" altLang="en-US" sz="2000" dirty="0">
                <a:solidFill>
                  <a:schemeClr val="tx1"/>
                </a:solidFill>
                <a:latin typeface="微軟正黑體" panose="020B0604030504040204" pitchFamily="34" charset="-120"/>
                <a:ea typeface="微軟正黑體" panose="020B0604030504040204" pitchFamily="34" charset="-120"/>
              </a:rPr>
              <a:t>據警方稱，這四人打算用鋼鋸和電鑽取下並偷走餐廳招牌上的大辣椒。為了</a:t>
            </a:r>
            <a:r>
              <a:rPr lang="zh-TW" altLang="en-US" sz="2000" dirty="0" smtClean="0">
                <a:solidFill>
                  <a:schemeClr val="tx1"/>
                </a:solidFill>
                <a:latin typeface="微軟正黑體" panose="020B0604030504040204" pitchFamily="34" charset="-120"/>
                <a:ea typeface="微軟正黑體" panose="020B0604030504040204" pitchFamily="34" charset="-120"/>
              </a:rPr>
              <a:t>給器具供電</a:t>
            </a:r>
            <a:r>
              <a:rPr lang="zh-TW" altLang="en-US" sz="2000" dirty="0">
                <a:solidFill>
                  <a:schemeClr val="tx1"/>
                </a:solidFill>
                <a:latin typeface="微軟正黑體" panose="020B0604030504040204" pitchFamily="34" charset="-120"/>
                <a:ea typeface="微軟正黑體" panose="020B0604030504040204" pitchFamily="34" charset="-120"/>
              </a:rPr>
              <a:t>，他們將</a:t>
            </a:r>
            <a:r>
              <a:rPr lang="zh-TW" altLang="en-US" sz="2000" dirty="0" smtClean="0">
                <a:solidFill>
                  <a:schemeClr val="tx1"/>
                </a:solidFill>
                <a:latin typeface="微軟正黑體" panose="020B0604030504040204" pitchFamily="34" charset="-120"/>
                <a:ea typeface="微軟正黑體" panose="020B0604030504040204" pitchFamily="34" charset="-120"/>
              </a:rPr>
              <a:t>延長線接在</a:t>
            </a:r>
            <a:r>
              <a:rPr lang="zh-TW" altLang="en-US" sz="2000" dirty="0">
                <a:solidFill>
                  <a:schemeClr val="tx1"/>
                </a:solidFill>
                <a:latin typeface="微軟正黑體" panose="020B0604030504040204" pitchFamily="34" charset="-120"/>
                <a:ea typeface="微軟正黑體" panose="020B0604030504040204" pitchFamily="34" charset="-120"/>
              </a:rPr>
              <a:t>一起，走到了他們能</a:t>
            </a:r>
            <a:r>
              <a:rPr lang="zh-TW" altLang="en-US" sz="2000" dirty="0" smtClean="0">
                <a:solidFill>
                  <a:schemeClr val="tx1"/>
                </a:solidFill>
                <a:latin typeface="微軟正黑體" panose="020B0604030504040204" pitchFamily="34" charset="-120"/>
                <a:ea typeface="微軟正黑體" panose="020B0604030504040204" pitchFamily="34" charset="-120"/>
              </a:rPr>
              <a:t>找到</a:t>
            </a:r>
            <a:r>
              <a:rPr lang="zh-TW" altLang="en-US" sz="2000" dirty="0">
                <a:solidFill>
                  <a:schemeClr val="tx1"/>
                </a:solidFill>
                <a:latin typeface="微軟正黑體" panose="020B0604030504040204" pitchFamily="34" charset="-120"/>
                <a:ea typeface="微軟正黑體" panose="020B0604030504040204" pitchFamily="34" charset="-120"/>
              </a:rPr>
              <a:t>的</a:t>
            </a:r>
            <a:r>
              <a:rPr lang="zh-TW" altLang="en-US" sz="2000" dirty="0" smtClean="0">
                <a:solidFill>
                  <a:schemeClr val="tx1"/>
                </a:solidFill>
                <a:latin typeface="微軟正黑體" panose="020B0604030504040204" pitchFamily="34" charset="-120"/>
                <a:ea typeface="微軟正黑體" panose="020B0604030504040204" pitchFamily="34" charset="-120"/>
              </a:rPr>
              <a:t>最近出口，穿過四條高速公路的車道與一個</a:t>
            </a:r>
            <a:r>
              <a:rPr lang="zh-TW" altLang="en-US" sz="2000" dirty="0">
                <a:solidFill>
                  <a:schemeClr val="tx1"/>
                </a:solidFill>
                <a:latin typeface="微軟正黑體" panose="020B0604030504040204" pitchFamily="34" charset="-120"/>
                <a:ea typeface="微軟正黑體" panose="020B0604030504040204" pitchFamily="34" charset="-120"/>
              </a:rPr>
              <a:t>停車場，距離</a:t>
            </a:r>
            <a:r>
              <a:rPr lang="en-US" altLang="zh-TW" sz="2000" dirty="0">
                <a:solidFill>
                  <a:schemeClr val="tx1"/>
                </a:solidFill>
                <a:latin typeface="微軟正黑體" panose="020B0604030504040204" pitchFamily="34" charset="-120"/>
                <a:ea typeface="微軟正黑體" panose="020B0604030504040204" pitchFamily="34" charset="-120"/>
              </a:rPr>
              <a:t>470</a:t>
            </a:r>
            <a:r>
              <a:rPr lang="zh-TW" altLang="en-US" sz="2000" dirty="0" smtClean="0">
                <a:solidFill>
                  <a:schemeClr val="tx1"/>
                </a:solidFill>
                <a:latin typeface="微軟正黑體" panose="020B0604030504040204" pitchFamily="34" charset="-120"/>
                <a:ea typeface="微軟正黑體" panose="020B0604030504040204" pitchFamily="34" charset="-120"/>
              </a:rPr>
              <a:t>英尺</a:t>
            </a:r>
            <a:r>
              <a:rPr lang="en-US" altLang="zh-TW" sz="2000" dirty="0">
                <a:solidFill>
                  <a:schemeClr val="tx1"/>
                </a:solidFill>
                <a:latin typeface="微軟正黑體" panose="020B0604030504040204" pitchFamily="34" charset="-120"/>
                <a:ea typeface="微軟正黑體" panose="020B0604030504040204" pitchFamily="34" charset="-120"/>
              </a:rPr>
              <a:t>(</a:t>
            </a:r>
            <a:r>
              <a:rPr lang="zh-TW" altLang="en-US" sz="2000" dirty="0" smtClean="0">
                <a:solidFill>
                  <a:schemeClr val="tx1"/>
                </a:solidFill>
                <a:latin typeface="微軟正黑體" panose="020B0604030504040204" pitchFamily="34" charset="-120"/>
                <a:ea typeface="微軟正黑體" panose="020B0604030504040204" pitchFamily="34" charset="-120"/>
              </a:rPr>
              <a:t>約</a:t>
            </a:r>
            <a:r>
              <a:rPr lang="en-US" altLang="zh-TW" sz="2000" dirty="0" smtClean="0">
                <a:solidFill>
                  <a:schemeClr val="tx1"/>
                </a:solidFill>
                <a:latin typeface="微軟正黑體" panose="020B0604030504040204" pitchFamily="34" charset="-120"/>
                <a:ea typeface="微軟正黑體" panose="020B0604030504040204" pitchFamily="34" charset="-120"/>
              </a:rPr>
              <a:t>143</a:t>
            </a:r>
            <a:r>
              <a:rPr lang="zh-TW" altLang="en-US" sz="2000" dirty="0" smtClean="0">
                <a:solidFill>
                  <a:schemeClr val="tx1"/>
                </a:solidFill>
                <a:latin typeface="微軟正黑體" panose="020B0604030504040204" pitchFamily="34" charset="-120"/>
                <a:ea typeface="微軟正黑體" panose="020B0604030504040204" pitchFamily="34" charset="-120"/>
              </a:rPr>
              <a:t>公尺</a:t>
            </a:r>
            <a:r>
              <a:rPr lang="en-US" altLang="zh-TW" sz="2000" dirty="0" smtClean="0">
                <a:solidFill>
                  <a:schemeClr val="tx1"/>
                </a:solidFill>
                <a:latin typeface="微軟正黑體" panose="020B0604030504040204" pitchFamily="34" charset="-120"/>
                <a:ea typeface="微軟正黑體" panose="020B0604030504040204" pitchFamily="34" charset="-120"/>
              </a:rPr>
              <a:t>) </a:t>
            </a:r>
            <a:r>
              <a:rPr lang="zh-TW" altLang="en-US" sz="2000" dirty="0" smtClean="0">
                <a:solidFill>
                  <a:schemeClr val="tx1"/>
                </a:solidFill>
                <a:latin typeface="微軟正黑體" panose="020B0604030504040204" pitchFamily="34" charset="-120"/>
                <a:ea typeface="微軟正黑體" panose="020B0604030504040204" pitchFamily="34" charset="-120"/>
              </a:rPr>
              <a:t>。</a:t>
            </a:r>
            <a:endParaRPr lang="zh-TW" altLang="en-US" sz="2000" dirty="0">
              <a:solidFill>
                <a:schemeClr val="tx1"/>
              </a:solidFill>
              <a:latin typeface="微軟正黑體" panose="020B0604030504040204" pitchFamily="34" charset="-120"/>
              <a:ea typeface="微軟正黑體" panose="020B0604030504040204" pitchFamily="34" charset="-120"/>
            </a:endParaRPr>
          </a:p>
          <a:p>
            <a:endParaRPr lang="zh-TW" altLang="en-US" sz="2000" dirty="0">
              <a:solidFill>
                <a:schemeClr val="tx1"/>
              </a:solidFill>
              <a:latin typeface="微軟正黑體" panose="020B0604030504040204" pitchFamily="34" charset="-120"/>
              <a:ea typeface="微軟正黑體" panose="020B0604030504040204" pitchFamily="34" charset="-120"/>
            </a:endParaRPr>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6</a:t>
            </a:fld>
            <a:endParaRPr lang="zh-TW" altLang="en-US"/>
          </a:p>
        </p:txBody>
      </p:sp>
      <p:sp>
        <p:nvSpPr>
          <p:cNvPr id="6" name="矩形 5"/>
          <p:cNvSpPr/>
          <p:nvPr/>
        </p:nvSpPr>
        <p:spPr>
          <a:xfrm>
            <a:off x="480764" y="6349959"/>
            <a:ext cx="10501461" cy="584775"/>
          </a:xfrm>
          <a:prstGeom prst="rect">
            <a:avLst/>
          </a:prstGeom>
        </p:spPr>
        <p:txBody>
          <a:bodyPr wrap="square">
            <a:spAutoFit/>
          </a:bodyPr>
          <a:lstStyle/>
          <a:p>
            <a:r>
              <a:rPr lang="zh-TW" altLang="en-US" sz="1600" dirty="0" smtClean="0">
                <a:solidFill>
                  <a:schemeClr val="bg1"/>
                </a:solidFill>
                <a:latin typeface="微軟正黑體" panose="020B0604030504040204" pitchFamily="34" charset="-120"/>
                <a:ea typeface="微軟正黑體" panose="020B0604030504040204" pitchFamily="34" charset="-120"/>
              </a:rPr>
              <a:t>這些刺激素材是從</a:t>
            </a:r>
            <a:r>
              <a:rPr lang="en-US" altLang="zh-TW" sz="1600" dirty="0">
                <a:solidFill>
                  <a:schemeClr val="bg1"/>
                </a:solidFill>
                <a:latin typeface="微軟正黑體" panose="020B0604030504040204" pitchFamily="34" charset="-120"/>
                <a:ea typeface="微軟正黑體" panose="020B0604030504040204" pitchFamily="34" charset="-120"/>
                <a:hlinkClick r:id="rId2"/>
              </a:rPr>
              <a:t>dec.ny.gov/press</a:t>
            </a:r>
            <a:r>
              <a:rPr lang="en-US" altLang="zh-TW" sz="1600" dirty="0">
                <a:solidFill>
                  <a:schemeClr val="bg1"/>
                </a:solidFill>
                <a:latin typeface="微軟正黑體" panose="020B0604030504040204" pitchFamily="34" charset="-120"/>
                <a:ea typeface="微軟正黑體" panose="020B0604030504040204" pitchFamily="34" charset="-120"/>
              </a:rPr>
              <a:t>, </a:t>
            </a:r>
            <a:r>
              <a:rPr lang="en-US" altLang="zh-TW" sz="1600" dirty="0">
                <a:solidFill>
                  <a:schemeClr val="bg1"/>
                </a:solidFill>
                <a:latin typeface="微軟正黑體" panose="020B0604030504040204" pitchFamily="34" charset="-120"/>
                <a:ea typeface="微軟正黑體" panose="020B0604030504040204" pitchFamily="34" charset="-120"/>
                <a:hlinkClick r:id="rId3"/>
              </a:rPr>
              <a:t>vineyardgazette.com</a:t>
            </a:r>
            <a:r>
              <a:rPr lang="en-US" altLang="zh-TW" sz="1600" dirty="0">
                <a:solidFill>
                  <a:schemeClr val="bg1"/>
                </a:solidFill>
                <a:latin typeface="微軟正黑體" panose="020B0604030504040204" pitchFamily="34" charset="-120"/>
                <a:ea typeface="微軟正黑體" panose="020B0604030504040204" pitchFamily="34" charset="-120"/>
              </a:rPr>
              <a:t>, </a:t>
            </a:r>
            <a:r>
              <a:rPr lang="en-US" altLang="zh-TW" sz="1600" dirty="0">
                <a:solidFill>
                  <a:schemeClr val="bg1"/>
                </a:solidFill>
                <a:latin typeface="微軟正黑體" panose="020B0604030504040204" pitchFamily="34" charset="-120"/>
                <a:ea typeface="微軟正黑體" panose="020B0604030504040204" pitchFamily="34" charset="-120"/>
                <a:hlinkClick r:id="rId4"/>
              </a:rPr>
              <a:t>telegraph.co.uk</a:t>
            </a:r>
            <a:r>
              <a:rPr lang="en-US" altLang="zh-TW" sz="1600" dirty="0">
                <a:solidFill>
                  <a:schemeClr val="bg1"/>
                </a:solidFill>
                <a:latin typeface="微軟正黑體" panose="020B0604030504040204" pitchFamily="34" charset="-120"/>
                <a:ea typeface="微軟正黑體" panose="020B0604030504040204" pitchFamily="34" charset="-120"/>
              </a:rPr>
              <a:t>, </a:t>
            </a:r>
            <a:r>
              <a:rPr lang="zh-TW" altLang="en-US" sz="1600" dirty="0" smtClean="0">
                <a:solidFill>
                  <a:schemeClr val="bg1"/>
                </a:solidFill>
                <a:latin typeface="微軟正黑體" panose="020B0604030504040204" pitchFamily="34" charset="-120"/>
                <a:ea typeface="微軟正黑體" panose="020B0604030504040204" pitchFamily="34" charset="-120"/>
              </a:rPr>
              <a:t>與</a:t>
            </a:r>
            <a:r>
              <a:rPr lang="en-US" altLang="zh-TW" sz="1600" dirty="0">
                <a:solidFill>
                  <a:schemeClr val="bg1"/>
                </a:solidFill>
                <a:latin typeface="微軟正黑體" panose="020B0604030504040204" pitchFamily="34" charset="-120"/>
                <a:ea typeface="微軟正黑體" panose="020B0604030504040204" pitchFamily="34" charset="-120"/>
              </a:rPr>
              <a:t> </a:t>
            </a:r>
            <a:r>
              <a:rPr lang="en-US" altLang="zh-TW" sz="1600" dirty="0">
                <a:solidFill>
                  <a:schemeClr val="bg1"/>
                </a:solidFill>
                <a:latin typeface="微軟正黑體" panose="020B0604030504040204" pitchFamily="34" charset="-120"/>
                <a:ea typeface="微軟正黑體" panose="020B0604030504040204" pitchFamily="34" charset="-120"/>
                <a:hlinkClick r:id="rId5"/>
              </a:rPr>
              <a:t>newsoftheweird.com</a:t>
            </a:r>
            <a:r>
              <a:rPr lang="en-US" altLang="zh-TW" sz="1600" dirty="0">
                <a:solidFill>
                  <a:schemeClr val="bg1"/>
                </a:solidFill>
                <a:latin typeface="微軟正黑體" panose="020B0604030504040204" pitchFamily="34" charset="-120"/>
                <a:ea typeface="微軟正黑體" panose="020B0604030504040204" pitchFamily="34" charset="-120"/>
              </a:rPr>
              <a:t>. </a:t>
            </a:r>
          </a:p>
          <a:p>
            <a:r>
              <a:rPr lang="zh-TW" altLang="en-US" sz="1600" dirty="0" smtClean="0">
                <a:solidFill>
                  <a:schemeClr val="bg1"/>
                </a:solidFill>
                <a:latin typeface="微軟正黑體" panose="020B0604030504040204" pitchFamily="34" charset="-120"/>
                <a:ea typeface="微軟正黑體" panose="020B0604030504040204" pitchFamily="34" charset="-120"/>
              </a:rPr>
              <a:t>收集</a:t>
            </a:r>
            <a:r>
              <a:rPr lang="zh-TW" altLang="en-US" sz="1600" dirty="0">
                <a:solidFill>
                  <a:schemeClr val="bg1"/>
                </a:solidFill>
                <a:latin typeface="微軟正黑體" panose="020B0604030504040204" pitchFamily="34" charset="-120"/>
                <a:ea typeface="微軟正黑體" panose="020B0604030504040204" pitchFamily="34" charset="-120"/>
              </a:rPr>
              <a:t>的新聞報導中修改的</a:t>
            </a:r>
            <a:r>
              <a:rPr lang="zh-TW" altLang="en-US" sz="1600" dirty="0" smtClean="0">
                <a:solidFill>
                  <a:schemeClr val="bg1"/>
                </a:solidFill>
                <a:latin typeface="微軟正黑體" panose="020B0604030504040204" pitchFamily="34" charset="-120"/>
                <a:ea typeface="微軟正黑體" panose="020B0604030504040204" pitchFamily="34" charset="-120"/>
              </a:rPr>
              <a:t>。</a:t>
            </a:r>
            <a:endParaRPr lang="zh-TW" altLang="en-US" sz="1600" dirty="0">
              <a:solidFill>
                <a:schemeClr val="bg1"/>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1717607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p:cNvSpPr>
            <a:spLocks noGrp="1"/>
          </p:cNvSpPr>
          <p:nvPr>
            <p:ph type="sldNum" sz="quarter" idx="12"/>
          </p:nvPr>
        </p:nvSpPr>
        <p:spPr/>
        <p:txBody>
          <a:bodyPr/>
          <a:lstStyle/>
          <a:p>
            <a:fld id="{044FB8EC-8959-441E-ADB3-308DB1B5389D}" type="slidenum">
              <a:rPr lang="zh-TW" altLang="en-US" smtClean="0"/>
              <a:t>7</a:t>
            </a:fld>
            <a:endParaRPr lang="zh-TW" altLang="en-US"/>
          </a:p>
        </p:txBody>
      </p:sp>
      <p:sp>
        <p:nvSpPr>
          <p:cNvPr id="4" name="矩形 3"/>
          <p:cNvSpPr/>
          <p:nvPr/>
        </p:nvSpPr>
        <p:spPr>
          <a:xfrm>
            <a:off x="716436" y="1634718"/>
            <a:ext cx="10913097" cy="4493538"/>
          </a:xfrm>
          <a:prstGeom prst="rect">
            <a:avLst/>
          </a:prstGeom>
        </p:spPr>
        <p:txBody>
          <a:bodyPr wrap="square">
            <a:spAutoFit/>
          </a:bodyPr>
          <a:lstStyle/>
          <a:p>
            <a:pPr marL="342900" indent="-342900">
              <a:lnSpc>
                <a:spcPct val="130000"/>
              </a:lnSpc>
              <a:buFont typeface="Arial" panose="020B0604020202020204" pitchFamily="34" charset="0"/>
              <a:buChar char="•"/>
            </a:pPr>
            <a:r>
              <a:rPr lang="zh-TW" altLang="en-US" sz="2200" dirty="0">
                <a:latin typeface="微軟正黑體" panose="020B0604030504040204" pitchFamily="34" charset="-120"/>
                <a:ea typeface="微軟正黑體" panose="020B0604030504040204" pitchFamily="34" charset="-120"/>
              </a:rPr>
              <a:t>未參加主要研究的</a:t>
            </a:r>
            <a:r>
              <a:rPr lang="en-US" altLang="zh-TW" sz="2200" dirty="0">
                <a:latin typeface="微軟正黑體" panose="020B0604030504040204" pitchFamily="34" charset="-120"/>
                <a:ea typeface="微軟正黑體" panose="020B0604030504040204" pitchFamily="34" charset="-120"/>
              </a:rPr>
              <a:t>22</a:t>
            </a:r>
            <a:r>
              <a:rPr lang="zh-TW" altLang="en-US" sz="2200" dirty="0">
                <a:latin typeface="微軟正黑體" panose="020B0604030504040204" pitchFamily="34" charset="-120"/>
                <a:ea typeface="微軟正黑體" panose="020B0604030504040204" pitchFamily="34" charset="-120"/>
              </a:rPr>
              <a:t>名參與者（</a:t>
            </a:r>
            <a:r>
              <a:rPr lang="en-US" altLang="zh-TW" sz="2200" dirty="0">
                <a:latin typeface="微軟正黑體" panose="020B0604030504040204" pitchFamily="34" charset="-120"/>
                <a:ea typeface="微軟正黑體" panose="020B0604030504040204" pitchFamily="34" charset="-120"/>
              </a:rPr>
              <a:t>M = 39.3</a:t>
            </a:r>
            <a:r>
              <a:rPr lang="zh-TW" altLang="en-US" sz="2200" dirty="0">
                <a:latin typeface="微軟正黑體" panose="020B0604030504040204" pitchFamily="34" charset="-120"/>
                <a:ea typeface="微軟正黑體" panose="020B0604030504040204" pitchFamily="34" charset="-120"/>
              </a:rPr>
              <a:t>歲，</a:t>
            </a:r>
            <a:r>
              <a:rPr lang="en-US" altLang="zh-TW" sz="2200" dirty="0">
                <a:latin typeface="微軟正黑體" panose="020B0604030504040204" pitchFamily="34" charset="-120"/>
                <a:ea typeface="微軟正黑體" panose="020B0604030504040204" pitchFamily="34" charset="-120"/>
              </a:rPr>
              <a:t>SD = </a:t>
            </a:r>
            <a:r>
              <a:rPr lang="en-US" altLang="zh-TW" sz="2200" dirty="0" smtClean="0">
                <a:latin typeface="微軟正黑體" panose="020B0604030504040204" pitchFamily="34" charset="-120"/>
                <a:ea typeface="微軟正黑體" panose="020B0604030504040204" pitchFamily="34" charset="-120"/>
              </a:rPr>
              <a:t>10.6</a:t>
            </a:r>
            <a:r>
              <a:rPr lang="zh-TW" altLang="en-US" sz="2200" dirty="0" smtClean="0">
                <a:latin typeface="微軟正黑體" panose="020B0604030504040204" pitchFamily="34" charset="-120"/>
                <a:ea typeface="微軟正黑體" panose="020B0604030504040204" pitchFamily="34" charset="-120"/>
              </a:rPr>
              <a:t>；男女各</a:t>
            </a:r>
            <a:r>
              <a:rPr lang="en-US" altLang="zh-TW" sz="2200" dirty="0" smtClean="0">
                <a:latin typeface="微軟正黑體" panose="020B0604030504040204" pitchFamily="34" charset="-120"/>
                <a:ea typeface="微軟正黑體" panose="020B0604030504040204" pitchFamily="34" charset="-120"/>
              </a:rPr>
              <a:t>11</a:t>
            </a:r>
            <a:r>
              <a:rPr lang="zh-TW" altLang="en-US" sz="2200" dirty="0" smtClean="0">
                <a:latin typeface="微軟正黑體" panose="020B0604030504040204" pitchFamily="34" charset="-120"/>
                <a:ea typeface="微軟正黑體" panose="020B0604030504040204" pitchFamily="34" charset="-120"/>
              </a:rPr>
              <a:t>名）</a:t>
            </a:r>
            <a:endParaRPr lang="en-US" altLang="zh-TW" sz="2200" dirty="0" smtClean="0">
              <a:latin typeface="微軟正黑體" panose="020B0604030504040204" pitchFamily="34" charset="-120"/>
              <a:ea typeface="微軟正黑體" panose="020B0604030504040204" pitchFamily="34" charset="-120"/>
            </a:endParaRPr>
          </a:p>
          <a:p>
            <a:pPr marL="342900" indent="-342900">
              <a:lnSpc>
                <a:spcPct val="130000"/>
              </a:lnSpc>
              <a:buFont typeface="Arial" panose="020B0604020202020204" pitchFamily="34" charset="0"/>
              <a:buChar char="•"/>
            </a:pPr>
            <a:r>
              <a:rPr lang="zh-TW" altLang="en-US" sz="2200" dirty="0" smtClean="0">
                <a:latin typeface="微軟正黑體" panose="020B0604030504040204" pitchFamily="34" charset="-120"/>
                <a:ea typeface="微軟正黑體" panose="020B0604030504040204" pitchFamily="34" charset="-120"/>
              </a:rPr>
              <a:t>聆聽通過</a:t>
            </a:r>
            <a:r>
              <a:rPr lang="zh-TW" altLang="en-US" sz="2200" dirty="0">
                <a:latin typeface="微軟正黑體" panose="020B0604030504040204" pitchFamily="34" charset="-120"/>
                <a:ea typeface="微軟正黑體" panose="020B0604030504040204" pitchFamily="34" charset="-120"/>
              </a:rPr>
              <a:t>耳機播放的音頻</a:t>
            </a:r>
            <a:r>
              <a:rPr lang="zh-TW" altLang="en-US" sz="2200" dirty="0" smtClean="0">
                <a:latin typeface="微軟正黑體" panose="020B0604030504040204" pitchFamily="34" charset="-120"/>
                <a:ea typeface="微軟正黑體" panose="020B0604030504040204" pitchFamily="34" charset="-120"/>
              </a:rPr>
              <a:t>片段。剪輯</a:t>
            </a:r>
            <a:r>
              <a:rPr lang="zh-TW" altLang="en-US" sz="2200" dirty="0">
                <a:latin typeface="微軟正黑體" panose="020B0604030504040204" pitchFamily="34" charset="-120"/>
                <a:ea typeface="微軟正黑體" panose="020B0604030504040204" pitchFamily="34" charset="-120"/>
              </a:rPr>
              <a:t>被隨機分為</a:t>
            </a:r>
            <a:r>
              <a:rPr lang="zh-TW" altLang="en-US" sz="2200" dirty="0" smtClean="0">
                <a:latin typeface="微軟正黑體" panose="020B0604030504040204" pitchFamily="34" charset="-120"/>
                <a:ea typeface="微軟正黑體" panose="020B0604030504040204" pitchFamily="34" charset="-120"/>
              </a:rPr>
              <a:t>兩段，每</a:t>
            </a:r>
            <a:r>
              <a:rPr lang="zh-TW" altLang="en-US" sz="2200" dirty="0">
                <a:latin typeface="微軟正黑體" panose="020B0604030504040204" pitchFamily="34" charset="-120"/>
                <a:ea typeface="微軟正黑體" panose="020B0604030504040204" pitchFamily="34" charset="-120"/>
              </a:rPr>
              <a:t>段</a:t>
            </a:r>
            <a:r>
              <a:rPr lang="zh-TW" altLang="en-US" sz="2200" dirty="0" smtClean="0">
                <a:latin typeface="微軟正黑體" panose="020B0604030504040204" pitchFamily="34" charset="-120"/>
                <a:ea typeface="微軟正黑體" panose="020B0604030504040204" pitchFamily="34" charset="-120"/>
              </a:rPr>
              <a:t>持續</a:t>
            </a:r>
            <a:r>
              <a:rPr lang="zh-TW" altLang="en-US" sz="2200" dirty="0">
                <a:latin typeface="微軟正黑體" panose="020B0604030504040204" pitchFamily="34" charset="-120"/>
                <a:ea typeface="微軟正黑體" panose="020B0604030504040204" pitchFamily="34" charset="-120"/>
              </a:rPr>
              <a:t>約</a:t>
            </a:r>
            <a:r>
              <a:rPr lang="en-US" altLang="zh-TW" sz="2200" dirty="0">
                <a:latin typeface="微軟正黑體" panose="020B0604030504040204" pitchFamily="34" charset="-120"/>
                <a:ea typeface="微軟正黑體" panose="020B0604030504040204" pitchFamily="34" charset="-120"/>
              </a:rPr>
              <a:t>35</a:t>
            </a:r>
            <a:r>
              <a:rPr lang="zh-TW" altLang="en-US" sz="2200" dirty="0">
                <a:latin typeface="微軟正黑體" panose="020B0604030504040204" pitchFamily="34" charset="-120"/>
                <a:ea typeface="微軟正黑體" panose="020B0604030504040204" pitchFamily="34" charset="-120"/>
              </a:rPr>
              <a:t>分鐘</a:t>
            </a:r>
            <a:r>
              <a:rPr lang="zh-TW" altLang="en-US" sz="2200" dirty="0" smtClean="0">
                <a:latin typeface="微軟正黑體" panose="020B0604030504040204" pitchFamily="34" charset="-120"/>
                <a:ea typeface="微軟正黑體" panose="020B0604030504040204" pitchFamily="34" charset="-120"/>
              </a:rPr>
              <a:t>。</a:t>
            </a:r>
            <a:endParaRPr lang="en-US" altLang="zh-TW" sz="2200" dirty="0" smtClean="0">
              <a:latin typeface="微軟正黑體" panose="020B0604030504040204" pitchFamily="34" charset="-120"/>
              <a:ea typeface="微軟正黑體" panose="020B0604030504040204" pitchFamily="34" charset="-120"/>
            </a:endParaRPr>
          </a:p>
          <a:p>
            <a:pPr marL="342900" indent="-342900">
              <a:lnSpc>
                <a:spcPct val="130000"/>
              </a:lnSpc>
              <a:buFont typeface="Arial" panose="020B0604020202020204" pitchFamily="34" charset="0"/>
              <a:buChar char="•"/>
            </a:pPr>
            <a:r>
              <a:rPr lang="zh-TW" altLang="en-US" sz="2200" dirty="0" smtClean="0">
                <a:latin typeface="微軟正黑體" panose="020B0604030504040204" pitchFamily="34" charset="-120"/>
                <a:ea typeface="微軟正黑體" panose="020B0604030504040204" pitchFamily="34" charset="-120"/>
              </a:rPr>
              <a:t>在</a:t>
            </a:r>
            <a:r>
              <a:rPr lang="zh-TW" altLang="en-US" sz="2200" dirty="0">
                <a:latin typeface="微軟正黑體" panose="020B0604030504040204" pitchFamily="34" charset="-120"/>
                <a:ea typeface="微軟正黑體" panose="020B0604030504040204" pitchFamily="34" charset="-120"/>
              </a:rPr>
              <a:t>每個剪輯音頻中，參與者都</a:t>
            </a:r>
            <a:r>
              <a:rPr lang="zh-TW" altLang="en-US" sz="2200" dirty="0" smtClean="0">
                <a:latin typeface="微軟正黑體" panose="020B0604030504040204" pitchFamily="34" charset="-120"/>
                <a:ea typeface="微軟正黑體" panose="020B0604030504040204" pitchFamily="34" charset="-120"/>
              </a:rPr>
              <a:t>使用彈簧撥盤控制器對其</a:t>
            </a:r>
            <a:r>
              <a:rPr lang="zh-TW" altLang="en-US" sz="2200" dirty="0">
                <a:latin typeface="微軟正黑體" panose="020B0604030504040204" pitchFamily="34" charset="-120"/>
                <a:ea typeface="微軟正黑體" panose="020B0604030504040204" pitchFamily="34" charset="-120"/>
              </a:rPr>
              <a:t>片段</a:t>
            </a:r>
            <a:r>
              <a:rPr lang="zh-TW" altLang="en-US" sz="2200" dirty="0" smtClean="0">
                <a:latin typeface="微軟正黑體" panose="020B0604030504040204" pitchFamily="34" charset="-120"/>
                <a:ea typeface="微軟正黑體" panose="020B0604030504040204" pitchFamily="34" charset="-120"/>
              </a:rPr>
              <a:t>的興趣進行</a:t>
            </a:r>
            <a:r>
              <a:rPr lang="zh-TW" altLang="en-US" sz="2200" dirty="0">
                <a:latin typeface="微軟正黑體" panose="020B0604030504040204" pitchFamily="34" charset="-120"/>
                <a:ea typeface="微軟正黑體" panose="020B0604030504040204" pitchFamily="34" charset="-120"/>
              </a:rPr>
              <a:t>連續評估</a:t>
            </a:r>
            <a:r>
              <a:rPr lang="zh-TW" altLang="en-US" sz="2200" dirty="0" smtClean="0">
                <a:latin typeface="微軟正黑體" panose="020B0604030504040204" pitchFamily="34" charset="-120"/>
                <a:ea typeface="微軟正黑體" panose="020B0604030504040204" pitchFamily="34" charset="-120"/>
              </a:rPr>
              <a:t>。</a:t>
            </a:r>
            <a:r>
              <a:rPr lang="en-US" altLang="zh-TW" sz="2200" dirty="0" smtClean="0">
                <a:latin typeface="微軟正黑體" panose="020B0604030504040204" pitchFamily="34" charset="-120"/>
                <a:ea typeface="微軟正黑體" panose="020B0604030504040204" pitchFamily="34" charset="-120"/>
              </a:rPr>
              <a:t>(</a:t>
            </a:r>
            <a:r>
              <a:rPr lang="zh-TW" altLang="en-US" sz="2200" dirty="0" smtClean="0">
                <a:latin typeface="微軟正黑體" panose="020B0604030504040204" pitchFamily="34" charset="-120"/>
                <a:ea typeface="微軟正黑體" panose="020B0604030504040204" pitchFamily="34" charset="-120"/>
              </a:rPr>
              <a:t>連續</a:t>
            </a:r>
            <a:r>
              <a:rPr lang="zh-TW" altLang="en-US" sz="2200" dirty="0">
                <a:latin typeface="微軟正黑體" panose="020B0604030504040204" pitchFamily="34" charset="-120"/>
                <a:ea typeface="微軟正黑體" panose="020B0604030504040204" pitchFamily="34" charset="-120"/>
              </a:rPr>
              <a:t>度量從</a:t>
            </a:r>
            <a:r>
              <a:rPr lang="en-US" altLang="zh-TW" sz="2200" dirty="0">
                <a:latin typeface="微軟正黑體" panose="020B0604030504040204" pitchFamily="34" charset="-120"/>
                <a:ea typeface="微軟正黑體" panose="020B0604030504040204" pitchFamily="34" charset="-120"/>
              </a:rPr>
              <a:t>-7</a:t>
            </a:r>
            <a:r>
              <a:rPr lang="zh-TW" altLang="en-US" sz="2200" dirty="0">
                <a:latin typeface="微軟正黑體" panose="020B0604030504040204" pitchFamily="34" charset="-120"/>
                <a:ea typeface="微軟正黑體" panose="020B0604030504040204" pitchFamily="34" charset="-120"/>
              </a:rPr>
              <a:t>到</a:t>
            </a:r>
            <a:r>
              <a:rPr lang="en-US" altLang="zh-TW" sz="2200" dirty="0">
                <a:latin typeface="微軟正黑體" panose="020B0604030504040204" pitchFamily="34" charset="-120"/>
                <a:ea typeface="微軟正黑體" panose="020B0604030504040204" pitchFamily="34" charset="-120"/>
              </a:rPr>
              <a:t>+</a:t>
            </a:r>
            <a:r>
              <a:rPr lang="en-US" altLang="zh-TW" sz="2200" dirty="0" smtClean="0">
                <a:latin typeface="微軟正黑體" panose="020B0604030504040204" pitchFamily="34" charset="-120"/>
                <a:ea typeface="微軟正黑體" panose="020B0604030504040204" pitchFamily="34" charset="-120"/>
              </a:rPr>
              <a:t>7)</a:t>
            </a:r>
          </a:p>
          <a:p>
            <a:pPr marL="342900" indent="-342900">
              <a:lnSpc>
                <a:spcPct val="130000"/>
              </a:lnSpc>
              <a:buFont typeface="Arial" panose="020B0604020202020204" pitchFamily="34" charset="0"/>
              <a:buChar char="•"/>
            </a:pPr>
            <a:r>
              <a:rPr lang="zh-TW" altLang="en-US" sz="2200" dirty="0" smtClean="0">
                <a:latin typeface="微軟正黑體" panose="020B0604030504040204" pitchFamily="34" charset="-120"/>
                <a:ea typeface="微軟正黑體" panose="020B0604030504040204" pitchFamily="34" charset="-120"/>
              </a:rPr>
              <a:t>將</a:t>
            </a:r>
            <a:r>
              <a:rPr lang="zh-TW" altLang="en-US" sz="2200" dirty="0">
                <a:latin typeface="微軟正黑體" panose="020B0604030504040204" pitchFamily="34" charset="-120"/>
                <a:ea typeface="微軟正黑體" panose="020B0604030504040204" pitchFamily="34" charset="-120"/>
              </a:rPr>
              <a:t>撥盤向右轉動表示興趣水平增加，而向左轉動則</a:t>
            </a:r>
            <a:r>
              <a:rPr lang="zh-TW" altLang="en-US" sz="2200" dirty="0" smtClean="0">
                <a:latin typeface="微軟正黑體" panose="020B0604030504040204" pitchFamily="34" charset="-120"/>
                <a:ea typeface="微軟正黑體" panose="020B0604030504040204" pitchFamily="34" charset="-120"/>
              </a:rPr>
              <a:t>表示厭煩</a:t>
            </a:r>
            <a:r>
              <a:rPr lang="zh-TW" altLang="en-US" sz="2200" dirty="0">
                <a:latin typeface="微軟正黑體" panose="020B0604030504040204" pitchFamily="34" charset="-120"/>
                <a:ea typeface="微軟正黑體" panose="020B0604030504040204" pitchFamily="34" charset="-120"/>
              </a:rPr>
              <a:t>程度增加。</a:t>
            </a:r>
            <a:endParaRPr lang="en-US" altLang="zh-TW" sz="2200" dirty="0" smtClean="0">
              <a:latin typeface="微軟正黑體" panose="020B0604030504040204" pitchFamily="34" charset="-120"/>
              <a:ea typeface="微軟正黑體" panose="020B0604030504040204" pitchFamily="34" charset="-120"/>
            </a:endParaRPr>
          </a:p>
          <a:p>
            <a:pPr marL="342900" indent="-342900">
              <a:lnSpc>
                <a:spcPct val="130000"/>
              </a:lnSpc>
              <a:buFont typeface="Arial" panose="020B0604020202020204" pitchFamily="34" charset="0"/>
              <a:buChar char="•"/>
            </a:pPr>
            <a:r>
              <a:rPr lang="zh-TW" altLang="en-US" sz="2200" dirty="0" smtClean="0">
                <a:latin typeface="微軟正黑體" panose="020B0604030504040204" pitchFamily="34" charset="-120"/>
                <a:ea typeface="微軟正黑體" panose="020B0604030504040204" pitchFamily="34" charset="-120"/>
              </a:rPr>
              <a:t>在</a:t>
            </a:r>
            <a:r>
              <a:rPr lang="zh-TW" altLang="en-US" sz="2200" dirty="0">
                <a:latin typeface="微軟正黑體" panose="020B0604030504040204" pitchFamily="34" charset="-120"/>
                <a:ea typeface="微軟正黑體" panose="020B0604030504040204" pitchFamily="34" charset="-120"/>
              </a:rPr>
              <a:t>每個剪輯之後，參與者都使用</a:t>
            </a:r>
            <a:r>
              <a:rPr lang="en-US" altLang="zh-TW" sz="2200" dirty="0">
                <a:latin typeface="微軟正黑體" panose="020B0604030504040204" pitchFamily="34" charset="-120"/>
                <a:ea typeface="微軟正黑體" panose="020B0604030504040204" pitchFamily="34" charset="-120"/>
              </a:rPr>
              <a:t>7</a:t>
            </a:r>
            <a:r>
              <a:rPr lang="zh-TW" altLang="en-US" sz="2200" dirty="0">
                <a:latin typeface="微軟正黑體" panose="020B0604030504040204" pitchFamily="34" charset="-120"/>
                <a:ea typeface="微軟正黑體" panose="020B0604030504040204" pitchFamily="34" charset="-120"/>
              </a:rPr>
              <a:t>點李克特尺度進行了其他一些評分，包括他們</a:t>
            </a:r>
            <a:r>
              <a:rPr lang="zh-TW" altLang="en-US" sz="2200" dirty="0" smtClean="0">
                <a:latin typeface="微軟正黑體" panose="020B0604030504040204" pitchFamily="34" charset="-120"/>
                <a:ea typeface="微軟正黑體" panose="020B0604030504040204" pitchFamily="34" charset="-120"/>
              </a:rPr>
              <a:t>聽到音頻的</a:t>
            </a:r>
            <a:r>
              <a:rPr lang="zh-TW" altLang="en-US" sz="2200" dirty="0">
                <a:latin typeface="微軟正黑體" panose="020B0604030504040204" pitchFamily="34" charset="-120"/>
                <a:ea typeface="微軟正黑體" panose="020B0604030504040204" pitchFamily="34" charset="-120"/>
              </a:rPr>
              <a:t>娛樂程度</a:t>
            </a:r>
            <a:r>
              <a:rPr lang="zh-TW" altLang="en-US" sz="2200" dirty="0" smtClean="0">
                <a:latin typeface="微軟正黑體" panose="020B0604030504040204" pitchFamily="34" charset="-120"/>
                <a:ea typeface="微軟正黑體" panose="020B0604030504040204" pitchFamily="34" charset="-120"/>
              </a:rPr>
              <a:t>，剪輯是否</a:t>
            </a:r>
            <a:r>
              <a:rPr lang="zh-TW" altLang="en-US" sz="2200" dirty="0">
                <a:latin typeface="微軟正黑體" panose="020B0604030504040204" pitchFamily="34" charset="-120"/>
                <a:ea typeface="微軟正黑體" panose="020B0604030504040204" pitchFamily="34" charset="-120"/>
              </a:rPr>
              <a:t>具有對話音調，以及如何理解音頻以及遵循語言和結構有多困難。</a:t>
            </a:r>
            <a:endParaRPr lang="en-US" altLang="zh-TW" sz="2200" dirty="0">
              <a:latin typeface="微軟正黑體" panose="020B0604030504040204" pitchFamily="34" charset="-120"/>
              <a:ea typeface="微軟正黑體" panose="020B0604030504040204" pitchFamily="34" charset="-120"/>
            </a:endParaRPr>
          </a:p>
          <a:p>
            <a:pPr marL="342900" indent="-342900">
              <a:lnSpc>
                <a:spcPct val="130000"/>
              </a:lnSpc>
              <a:buFont typeface="Arial" panose="020B0604020202020204" pitchFamily="34" charset="0"/>
              <a:buChar char="•"/>
            </a:pPr>
            <a:r>
              <a:rPr lang="zh-TW" altLang="en-US" sz="2200" dirty="0" smtClean="0">
                <a:latin typeface="微軟正黑體" panose="020B0604030504040204" pitchFamily="34" charset="-120"/>
                <a:ea typeface="微軟正黑體" panose="020B0604030504040204" pitchFamily="34" charset="-120"/>
              </a:rPr>
              <a:t>音頻</a:t>
            </a:r>
            <a:r>
              <a:rPr lang="zh-TW" altLang="en-US" sz="2200" dirty="0">
                <a:latin typeface="微軟正黑體" panose="020B0604030504040204" pitchFamily="34" charset="-120"/>
                <a:ea typeface="微軟正黑體" panose="020B0604030504040204" pitchFamily="34" charset="-120"/>
              </a:rPr>
              <a:t>剪輯還使用客觀的量度</a:t>
            </a:r>
            <a:r>
              <a:rPr lang="en-US" altLang="zh-TW" sz="2200" dirty="0">
                <a:latin typeface="微軟正黑體" panose="020B0604030504040204" pitchFamily="34" charset="-120"/>
                <a:ea typeface="微軟正黑體" panose="020B0604030504040204" pitchFamily="34" charset="-120"/>
              </a:rPr>
              <a:t>Flesch-Kincaid</a:t>
            </a:r>
            <a:r>
              <a:rPr lang="zh-TW" altLang="en-US" sz="2200" dirty="0">
                <a:latin typeface="微軟正黑體" panose="020B0604030504040204" pitchFamily="34" charset="-120"/>
                <a:ea typeface="微軟正黑體" panose="020B0604030504040204" pitchFamily="34" charset="-120"/>
              </a:rPr>
              <a:t>等級進行評分，該等級根據句子的長度，單詞和音節數對材料的難度進行分級。</a:t>
            </a:r>
          </a:p>
        </p:txBody>
      </p:sp>
      <p:sp>
        <p:nvSpPr>
          <p:cNvPr id="5" name="文字方塊 4"/>
          <p:cNvSpPr txBox="1"/>
          <p:nvPr/>
        </p:nvSpPr>
        <p:spPr>
          <a:xfrm>
            <a:off x="716436" y="509047"/>
            <a:ext cx="4600282" cy="707886"/>
          </a:xfrm>
          <a:prstGeom prst="rect">
            <a:avLst/>
          </a:prstGeom>
          <a:noFill/>
        </p:spPr>
        <p:txBody>
          <a:bodyPr wrap="square" rtlCol="0">
            <a:spAutoFit/>
          </a:bodyPr>
          <a:lstStyle/>
          <a:p>
            <a:r>
              <a:rPr lang="zh-TW" altLang="en-US" sz="4000" dirty="0" smtClean="0">
                <a:latin typeface="微軟正黑體" panose="020B0604030504040204" pitchFamily="34" charset="-120"/>
                <a:ea typeface="微軟正黑體" panose="020B0604030504040204" pitchFamily="34" charset="-120"/>
              </a:rPr>
              <a:t>音頻素材評估</a:t>
            </a:r>
            <a:endParaRPr lang="zh-TW" altLang="en-US" sz="40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76497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頁尾版面配置區 1"/>
          <p:cNvSpPr>
            <a:spLocks noGrp="1"/>
          </p:cNvSpPr>
          <p:nvPr>
            <p:ph type="ftr" sz="quarter" idx="11"/>
          </p:nvPr>
        </p:nvSpPr>
        <p:spPr/>
        <p:txBody>
          <a:bodyPr/>
          <a:lstStyle/>
          <a:p>
            <a:endParaRPr lang="zh-TW" altLang="en-US"/>
          </a:p>
        </p:txBody>
      </p:sp>
      <p:sp>
        <p:nvSpPr>
          <p:cNvPr id="3" name="投影片編號版面配置區 2"/>
          <p:cNvSpPr>
            <a:spLocks noGrp="1"/>
          </p:cNvSpPr>
          <p:nvPr>
            <p:ph type="sldNum" sz="quarter" idx="12"/>
          </p:nvPr>
        </p:nvSpPr>
        <p:spPr/>
        <p:txBody>
          <a:bodyPr/>
          <a:lstStyle/>
          <a:p>
            <a:fld id="{044FB8EC-8959-441E-ADB3-308DB1B5389D}" type="slidenum">
              <a:rPr lang="zh-TW" altLang="en-US" smtClean="0"/>
              <a:t>8</a:t>
            </a:fld>
            <a:endParaRPr lang="zh-TW" altLang="en-US"/>
          </a:p>
        </p:txBody>
      </p:sp>
      <p:sp>
        <p:nvSpPr>
          <p:cNvPr id="4" name="矩形 3"/>
          <p:cNvSpPr/>
          <p:nvPr/>
        </p:nvSpPr>
        <p:spPr>
          <a:xfrm>
            <a:off x="644558" y="1150069"/>
            <a:ext cx="10902884" cy="3933384"/>
          </a:xfrm>
          <a:prstGeom prst="rect">
            <a:avLst/>
          </a:prstGeom>
        </p:spPr>
        <p:txBody>
          <a:bodyPr wrap="square">
            <a:spAutoFit/>
          </a:bodyPr>
          <a:lstStyle/>
          <a:p>
            <a:pPr marL="342900" indent="-342900">
              <a:lnSpc>
                <a:spcPct val="13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在主要研究中</a:t>
            </a:r>
            <a:r>
              <a:rPr lang="zh-TW" altLang="en-US" sz="2400" dirty="0" smtClean="0">
                <a:latin typeface="微軟正黑體" panose="020B0604030504040204" pitchFamily="34" charset="-120"/>
                <a:ea typeface="微軟正黑體" panose="020B0604030504040204" pitchFamily="34" charset="-120"/>
              </a:rPr>
              <a:t>，</a:t>
            </a:r>
            <a:r>
              <a:rPr lang="zh-TW" altLang="en-US" sz="2400" b="1" dirty="0" smtClean="0">
                <a:latin typeface="微軟正黑體" panose="020B0604030504040204" pitchFamily="34" charset="-120"/>
                <a:ea typeface="微軟正黑體" panose="020B0604030504040204" pitchFamily="34" charset="-120"/>
              </a:rPr>
              <a:t>排除</a:t>
            </a:r>
            <a:r>
              <a:rPr lang="zh-TW" altLang="en-US" sz="2400" b="1" dirty="0">
                <a:latin typeface="微軟正黑體" panose="020B0604030504040204" pitchFamily="34" charset="-120"/>
                <a:ea typeface="微軟正黑體" panose="020B0604030504040204" pitchFamily="34" charset="-120"/>
              </a:rPr>
              <a:t>了</a:t>
            </a:r>
            <a:r>
              <a:rPr lang="zh-TW" altLang="en-US" sz="2400" b="1" dirty="0" smtClean="0">
                <a:latin typeface="微軟正黑體" panose="020B0604030504040204" pitchFamily="34" charset="-120"/>
                <a:ea typeface="微軟正黑體" panose="020B0604030504040204" pitchFamily="34" charset="-120"/>
              </a:rPr>
              <a:t>評定不</a:t>
            </a:r>
            <a:r>
              <a:rPr lang="zh-TW" altLang="en-US" sz="2400" b="1" dirty="0">
                <a:latin typeface="微軟正黑體" panose="020B0604030504040204" pitchFamily="34" charset="-120"/>
                <a:ea typeface="微軟正黑體" panose="020B0604030504040204" pitchFamily="34" charset="-120"/>
              </a:rPr>
              <a:t>一致的音頻片段</a:t>
            </a:r>
            <a:r>
              <a:rPr lang="zh-TW" altLang="en-US" sz="2400" dirty="0">
                <a:latin typeface="微軟正黑體" panose="020B0604030504040204" pitchFamily="34" charset="-120"/>
                <a:ea typeface="微軟正黑體" panose="020B0604030504040204" pitchFamily="34" charset="-120"/>
              </a:rPr>
              <a:t>。也就是說，任一無聊的項目得分超過了任一有趣的項目將在主研究被移除，反之亦然。</a:t>
            </a:r>
          </a:p>
          <a:p>
            <a:pPr marL="342900" indent="-342900">
              <a:lnSpc>
                <a:spcPct val="130000"/>
              </a:lnSpc>
              <a:buFont typeface="Arial" panose="020B0604020202020204" pitchFamily="34" charset="0"/>
              <a:buChar char="•"/>
            </a:pP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30000"/>
              </a:lnSpc>
              <a:buFont typeface="Arial" panose="020B0604020202020204" pitchFamily="34" charset="0"/>
              <a:buChar char="•"/>
            </a:pPr>
            <a:r>
              <a:rPr lang="zh-TW" altLang="en-US" sz="2400" dirty="0" smtClean="0">
                <a:latin typeface="微軟正黑體" panose="020B0604030504040204" pitchFamily="34" charset="-120"/>
                <a:ea typeface="微軟正黑體" panose="020B0604030504040204" pitchFamily="34" charset="-120"/>
              </a:rPr>
              <a:t>在無聊音頻得分</a:t>
            </a:r>
            <a:r>
              <a:rPr lang="zh-TW" altLang="en-US" sz="2400" dirty="0">
                <a:latin typeface="微軟正黑體" panose="020B0604030504040204" pitchFamily="34" charset="-120"/>
                <a:ea typeface="微軟正黑體" panose="020B0604030504040204" pitchFamily="34" charset="-120"/>
              </a:rPr>
              <a:t>低於感興趣的</a:t>
            </a:r>
            <a:r>
              <a:rPr lang="zh-TW" altLang="en-US" sz="2400" dirty="0" smtClean="0">
                <a:latin typeface="微軟正黑體" panose="020B0604030504040204" pitchFamily="34" charset="-120"/>
                <a:ea typeface="微軟正黑體" panose="020B0604030504040204" pitchFamily="34" charset="-120"/>
              </a:rPr>
              <a:t>項目。其他</a:t>
            </a:r>
            <a:r>
              <a:rPr lang="zh-TW" altLang="en-US" sz="2400" dirty="0">
                <a:latin typeface="微軟正黑體" panose="020B0604030504040204" pitchFamily="34" charset="-120"/>
                <a:ea typeface="微軟正黑體" panose="020B0604030504040204" pitchFamily="34" charset="-120"/>
              </a:rPr>
              <a:t>評級證實了這些差異；“如果您聽到了這段話，您會參加它的可能性有多大”（無聊：</a:t>
            </a:r>
            <a:r>
              <a:rPr lang="en-US" altLang="zh-TW" sz="2400" dirty="0">
                <a:latin typeface="微軟正黑體" panose="020B0604030504040204" pitchFamily="34" charset="-120"/>
                <a:ea typeface="微軟正黑體" panose="020B0604030504040204" pitchFamily="34" charset="-120"/>
              </a:rPr>
              <a:t>M = 3.1</a:t>
            </a:r>
            <a:r>
              <a:rPr lang="zh-TW" altLang="en-US" sz="2400" dirty="0">
                <a:latin typeface="微軟正黑體" panose="020B0604030504040204" pitchFamily="34" charset="-120"/>
                <a:ea typeface="微軟正黑體" panose="020B0604030504040204" pitchFamily="34" charset="-120"/>
              </a:rPr>
              <a:t>；有趣的是：</a:t>
            </a:r>
            <a:r>
              <a:rPr lang="en-US" altLang="zh-TW" sz="2400" dirty="0">
                <a:latin typeface="微軟正黑體" panose="020B0604030504040204" pitchFamily="34" charset="-120"/>
                <a:ea typeface="微軟正黑體" panose="020B0604030504040204" pitchFamily="34" charset="-120"/>
              </a:rPr>
              <a:t>M = 6.0</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t</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21</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 15.7</a:t>
            </a:r>
            <a:r>
              <a:rPr lang="zh-TW" altLang="en-US" sz="2400" dirty="0">
                <a:latin typeface="微軟正黑體" panose="020B0604030504040204" pitchFamily="34" charset="-120"/>
                <a:ea typeface="微軟正黑體" panose="020B0604030504040204" pitchFamily="34" charset="-120"/>
              </a:rPr>
              <a:t>，</a:t>
            </a:r>
            <a:r>
              <a:rPr lang="en-US" altLang="zh-TW" sz="2400" u="sng" dirty="0">
                <a:latin typeface="微軟正黑體" panose="020B0604030504040204" pitchFamily="34" charset="-120"/>
                <a:ea typeface="微軟正黑體" panose="020B0604030504040204" pitchFamily="34" charset="-120"/>
              </a:rPr>
              <a:t>p</a:t>
            </a:r>
            <a:r>
              <a:rPr lang="zh-TW" altLang="en-US" sz="2400" dirty="0">
                <a:latin typeface="微軟正黑體" panose="020B0604030504040204" pitchFamily="34" charset="-120"/>
                <a:ea typeface="微軟正黑體" panose="020B0604030504040204" pitchFamily="34" charset="-120"/>
              </a:rPr>
              <a:t>  </a:t>
            </a:r>
            <a:r>
              <a:rPr lang="en-US" altLang="zh-TW" sz="2400" dirty="0">
                <a:latin typeface="微軟正黑體" panose="020B0604030504040204" pitchFamily="34" charset="-120"/>
                <a:ea typeface="微軟正黑體" panose="020B0604030504040204" pitchFamily="34" charset="-120"/>
              </a:rPr>
              <a:t>&lt;0.001</a:t>
            </a:r>
            <a:r>
              <a:rPr lang="zh-TW" altLang="en-US" sz="2400" dirty="0">
                <a:latin typeface="微軟正黑體" panose="020B0604030504040204" pitchFamily="34" charset="-120"/>
                <a:ea typeface="微軟正黑體" panose="020B0604030504040204" pitchFamily="34" charset="-120"/>
              </a:rPr>
              <a:t>）和“該段落的娛樂性”（無聊：</a:t>
            </a:r>
            <a:r>
              <a:rPr lang="en-US" altLang="zh-TW" sz="2400" dirty="0">
                <a:latin typeface="微軟正黑體" panose="020B0604030504040204" pitchFamily="34" charset="-120"/>
                <a:ea typeface="微軟正黑體" panose="020B0604030504040204" pitchFamily="34" charset="-120"/>
              </a:rPr>
              <a:t>M = 2.6</a:t>
            </a:r>
            <a:r>
              <a:rPr lang="zh-TW" altLang="en-US" sz="2400" dirty="0">
                <a:latin typeface="微軟正黑體" panose="020B0604030504040204" pitchFamily="34" charset="-120"/>
                <a:ea typeface="微軟正黑體" panose="020B0604030504040204" pitchFamily="34" charset="-120"/>
              </a:rPr>
              <a:t>；有趣</a:t>
            </a:r>
            <a:r>
              <a:rPr lang="zh-TW" altLang="en-US" sz="2400" dirty="0" smtClean="0">
                <a:latin typeface="微軟正黑體" panose="020B0604030504040204" pitchFamily="34" charset="-120"/>
                <a:ea typeface="微軟正黑體" panose="020B0604030504040204" pitchFamily="34" charset="-120"/>
              </a:rPr>
              <a:t>：</a:t>
            </a:r>
            <a:r>
              <a:rPr lang="en-US" altLang="zh-TW" sz="2400" dirty="0">
                <a:solidFill>
                  <a:prstClr val="black"/>
                </a:solidFill>
                <a:latin typeface="微軟正黑體" panose="020B0604030504040204" pitchFamily="34" charset="-120"/>
                <a:ea typeface="微軟正黑體" panose="020B0604030504040204" pitchFamily="34" charset="-120"/>
              </a:rPr>
              <a:t> M </a:t>
            </a:r>
            <a:r>
              <a:rPr lang="en-US" altLang="zh-TW" sz="2400" dirty="0" smtClean="0">
                <a:latin typeface="微軟正黑體" panose="020B0604030504040204" pitchFamily="34" charset="-120"/>
                <a:ea typeface="微軟正黑體" panose="020B0604030504040204" pitchFamily="34" charset="-120"/>
              </a:rPr>
              <a:t>= </a:t>
            </a:r>
            <a:r>
              <a:rPr lang="en-US" altLang="zh-TW" sz="2400" dirty="0">
                <a:latin typeface="微軟正黑體" panose="020B0604030504040204" pitchFamily="34" charset="-120"/>
                <a:ea typeface="微軟正黑體" panose="020B0604030504040204" pitchFamily="34" charset="-120"/>
              </a:rPr>
              <a:t>5.7</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t</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21</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 17.7</a:t>
            </a:r>
            <a:r>
              <a:rPr lang="zh-TW" altLang="en-US" sz="2400" dirty="0">
                <a:latin typeface="微軟正黑體" panose="020B0604030504040204" pitchFamily="34" charset="-120"/>
                <a:ea typeface="微軟正黑體" panose="020B0604030504040204" pitchFamily="34" charset="-120"/>
              </a:rPr>
              <a:t>，</a:t>
            </a:r>
            <a:r>
              <a:rPr lang="en-US" altLang="zh-TW" sz="2400" u="sng" dirty="0">
                <a:latin typeface="微軟正黑體" panose="020B0604030504040204" pitchFamily="34" charset="-120"/>
                <a:ea typeface="微軟正黑體" panose="020B0604030504040204" pitchFamily="34" charset="-120"/>
              </a:rPr>
              <a:t>p</a:t>
            </a:r>
            <a:r>
              <a:rPr lang="zh-TW" altLang="en-US" sz="2400" dirty="0">
                <a:latin typeface="微軟正黑體" panose="020B0604030504040204" pitchFamily="34" charset="-120"/>
                <a:ea typeface="微軟正黑體" panose="020B0604030504040204" pitchFamily="34" charset="-120"/>
              </a:rPr>
              <a:t>  </a:t>
            </a:r>
            <a:r>
              <a:rPr lang="en-US" altLang="zh-TW" sz="2400" dirty="0">
                <a:latin typeface="微軟正黑體" panose="020B0604030504040204" pitchFamily="34" charset="-120"/>
                <a:ea typeface="微軟正黑體" panose="020B0604030504040204" pitchFamily="34" charset="-120"/>
              </a:rPr>
              <a:t>&lt;0.001</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30000"/>
              </a:lnSpc>
              <a:buFont typeface="Arial" panose="020B0604020202020204" pitchFamily="34" charset="0"/>
              <a:buChar char="•"/>
            </a:pPr>
            <a:endParaRPr lang="en-US" altLang="zh-TW" sz="2400" dirty="0" smtClean="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5073115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46201" y="1887421"/>
            <a:ext cx="10470037" cy="1664128"/>
          </a:xfrm>
          <a:prstGeom prst="rect">
            <a:avLst/>
          </a:prstGeom>
        </p:spPr>
        <p:txBody>
          <a:bodyPr vert="horz" lIns="91440" tIns="45720" rIns="91440" bIns="45720" rtlCol="0">
            <a:noAutofit/>
          </a:bodyPr>
          <a:lstStyle/>
          <a:p>
            <a:pPr marL="342900" indent="-342900">
              <a:lnSpc>
                <a:spcPct val="120000"/>
              </a:lnSpc>
              <a:spcBef>
                <a:spcPts val="1000"/>
              </a:spcBef>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固定基座駕駛</a:t>
            </a:r>
            <a:r>
              <a:rPr lang="zh-TW" altLang="en-US" sz="2400" dirty="0" smtClean="0">
                <a:latin typeface="微軟正黑體" panose="020B0604030504040204" pitchFamily="34" charset="-120"/>
                <a:ea typeface="微軟正黑體" panose="020B0604030504040204" pitchFamily="34" charset="-120"/>
              </a:rPr>
              <a:t>模擬器</a:t>
            </a:r>
            <a:r>
              <a:rPr lang="en-US" altLang="zh-TW" sz="2400" dirty="0" smtClean="0">
                <a:latin typeface="微軟正黑體" panose="020B0604030504040204" pitchFamily="34" charset="-120"/>
                <a:ea typeface="微軟正黑體" panose="020B0604030504040204" pitchFamily="34" charset="-120"/>
              </a:rPr>
              <a:t>(</a:t>
            </a:r>
            <a:r>
              <a:rPr lang="en-US" altLang="zh-TW" sz="2400" dirty="0" err="1" smtClean="0">
                <a:latin typeface="微軟正黑體" panose="020B0604030504040204" pitchFamily="34" charset="-120"/>
                <a:ea typeface="微軟正黑體" panose="020B0604030504040204" pitchFamily="34" charset="-120"/>
              </a:rPr>
              <a:t>Realtime</a:t>
            </a:r>
            <a:r>
              <a:rPr lang="en-US" altLang="zh-TW" sz="2400" dirty="0" smtClean="0">
                <a:latin typeface="微軟正黑體" panose="020B0604030504040204" pitchFamily="34" charset="-120"/>
                <a:ea typeface="微軟正黑體" panose="020B0604030504040204" pitchFamily="34" charset="-120"/>
              </a:rPr>
              <a:t> </a:t>
            </a:r>
            <a:r>
              <a:rPr lang="en-US" altLang="zh-TW" sz="2400" dirty="0">
                <a:latin typeface="微軟正黑體" panose="020B0604030504040204" pitchFamily="34" charset="-120"/>
                <a:ea typeface="微軟正黑體" panose="020B0604030504040204" pitchFamily="34" charset="-120"/>
              </a:rPr>
              <a:t>Technologies Inc., Royal Oak, MI)</a:t>
            </a: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20000"/>
              </a:lnSpc>
              <a:spcBef>
                <a:spcPts val="1000"/>
              </a:spcBef>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開放式</a:t>
            </a:r>
            <a:r>
              <a:rPr lang="zh-TW" altLang="en-US" sz="2400" dirty="0" smtClean="0">
                <a:latin typeface="微軟正黑體" panose="020B0604030504040204" pitchFamily="34" charset="-120"/>
                <a:ea typeface="微軟正黑體" panose="020B0604030504040204" pitchFamily="34" charset="-120"/>
              </a:rPr>
              <a:t>駕駛室和</a:t>
            </a:r>
            <a:r>
              <a:rPr lang="zh-TW" altLang="en-US" sz="2400" dirty="0">
                <a:latin typeface="微軟正黑體" panose="020B0604030504040204" pitchFamily="34" charset="-120"/>
                <a:ea typeface="微軟正黑體" panose="020B0604030504040204" pitchFamily="34" charset="-120"/>
              </a:rPr>
              <a:t>三個</a:t>
            </a:r>
            <a:r>
              <a:rPr lang="en-US" altLang="zh-TW" sz="2400" dirty="0">
                <a:latin typeface="微軟正黑體" panose="020B0604030504040204" pitchFamily="34" charset="-120"/>
                <a:ea typeface="微軟正黑體" panose="020B0604030504040204" pitchFamily="34" charset="-120"/>
              </a:rPr>
              <a:t>46</a:t>
            </a:r>
            <a:r>
              <a:rPr lang="zh-TW" altLang="en-US" sz="2400" dirty="0">
                <a:latin typeface="微軟正黑體" panose="020B0604030504040204" pitchFamily="34" charset="-120"/>
                <a:ea typeface="微軟正黑體" panose="020B0604030504040204" pitchFamily="34" charset="-120"/>
              </a:rPr>
              <a:t>英寸的寬</a:t>
            </a:r>
            <a:r>
              <a:rPr lang="zh-TW" altLang="en-US" sz="2400" dirty="0" smtClean="0">
                <a:latin typeface="微軟正黑體" panose="020B0604030504040204" pitchFamily="34" charset="-120"/>
                <a:ea typeface="微軟正黑體" panose="020B0604030504040204" pitchFamily="34" charset="-120"/>
              </a:rPr>
              <a:t>屏液晶顯示</a:t>
            </a:r>
            <a:r>
              <a:rPr lang="zh-TW" altLang="en-US" sz="2400" dirty="0">
                <a:latin typeface="微軟正黑體" panose="020B0604030504040204" pitchFamily="34" charset="-120"/>
                <a:ea typeface="微軟正黑體" panose="020B0604030504040204" pitchFamily="34" charset="-120"/>
              </a:rPr>
              <a:t>螢幕</a:t>
            </a:r>
            <a:r>
              <a:rPr lang="zh-TW" altLang="en-US" sz="2400" dirty="0" smtClean="0">
                <a:latin typeface="微軟正黑體" panose="020B0604030504040204" pitchFamily="34" charset="-120"/>
                <a:ea typeface="微軟正黑體" panose="020B0604030504040204" pitchFamily="34" charset="-120"/>
              </a:rPr>
              <a:t>組成</a:t>
            </a:r>
            <a:r>
              <a:rPr lang="zh-TW" altLang="en-US" sz="2400" dirty="0">
                <a:latin typeface="微軟正黑體" panose="020B0604030504040204" pitchFamily="34" charset="-120"/>
                <a:ea typeface="微軟正黑體" panose="020B0604030504040204" pitchFamily="34" charset="-120"/>
              </a:rPr>
              <a:t>，它們具有約</a:t>
            </a:r>
            <a:r>
              <a:rPr lang="en-US" altLang="zh-TW" sz="2400" dirty="0">
                <a:latin typeface="微軟正黑體" panose="020B0604030504040204" pitchFamily="34" charset="-120"/>
                <a:ea typeface="微軟正黑體" panose="020B0604030504040204" pitchFamily="34" charset="-120"/>
              </a:rPr>
              <a:t>130</a:t>
            </a:r>
            <a:r>
              <a:rPr lang="zh-TW" altLang="en-US" sz="2400" dirty="0">
                <a:latin typeface="微軟正黑體" panose="020B0604030504040204" pitchFamily="34" charset="-120"/>
                <a:ea typeface="微軟正黑體" panose="020B0604030504040204" pitchFamily="34" charset="-120"/>
              </a:rPr>
              <a:t>度</a:t>
            </a:r>
            <a:r>
              <a:rPr lang="zh-TW" altLang="en-US" sz="2400" dirty="0" smtClean="0">
                <a:latin typeface="微軟正黑體" panose="020B0604030504040204" pitchFamily="34" charset="-120"/>
                <a:ea typeface="微軟正黑體" panose="020B0604030504040204" pitchFamily="34" charset="-120"/>
              </a:rPr>
              <a:t>的前視視野</a:t>
            </a:r>
            <a:r>
              <a:rPr lang="zh-TW" altLang="en-US" sz="2400" dirty="0">
                <a:latin typeface="微軟正黑體" panose="020B0604030504040204" pitchFamily="34" charset="-120"/>
                <a:ea typeface="微軟正黑體" panose="020B0604030504040204" pitchFamily="34" charset="-120"/>
              </a:rPr>
              <a:t>，</a:t>
            </a:r>
            <a:r>
              <a:rPr lang="zh-TW" altLang="en-US" sz="2400" dirty="0" smtClean="0">
                <a:latin typeface="微軟正黑體" panose="020B0604030504040204" pitchFamily="34" charset="-120"/>
                <a:ea typeface="微軟正黑體" panose="020B0604030504040204" pitchFamily="34" charset="-120"/>
              </a:rPr>
              <a:t>以</a:t>
            </a:r>
            <a:r>
              <a:rPr lang="en-US" altLang="zh-TW" sz="2400" dirty="0">
                <a:latin typeface="微軟正黑體" panose="020B0604030504040204" pitchFamily="34" charset="-120"/>
                <a:ea typeface="微軟正黑體" panose="020B0604030504040204" pitchFamily="34" charset="-120"/>
              </a:rPr>
              <a:t>60 Hz</a:t>
            </a:r>
            <a:r>
              <a:rPr lang="zh-TW" altLang="en-US" sz="2400" dirty="0">
                <a:latin typeface="微軟正黑體" panose="020B0604030504040204" pitchFamily="34" charset="-120"/>
                <a:ea typeface="微軟正黑體" panose="020B0604030504040204" pitchFamily="34" charset="-120"/>
              </a:rPr>
              <a:t>收集</a:t>
            </a:r>
            <a:r>
              <a:rPr lang="zh-TW" altLang="en-US" sz="2400" dirty="0" smtClean="0">
                <a:latin typeface="微軟正黑體" panose="020B0604030504040204" pitchFamily="34" charset="-120"/>
                <a:ea typeface="微軟正黑體" panose="020B0604030504040204" pitchFamily="34" charset="-120"/>
              </a:rPr>
              <a:t>數據，使用</a:t>
            </a:r>
            <a:r>
              <a:rPr lang="en-US" altLang="zh-TW" sz="2400" dirty="0">
                <a:latin typeface="微軟正黑體" panose="020B0604030504040204" pitchFamily="34" charset="-120"/>
                <a:ea typeface="微軟正黑體" panose="020B0604030504040204" pitchFamily="34" charset="-120"/>
              </a:rPr>
              <a:t>RTI </a:t>
            </a:r>
            <a:r>
              <a:rPr lang="en-US" altLang="zh-TW" sz="2400" dirty="0" err="1">
                <a:latin typeface="微軟正黑體" panose="020B0604030504040204" pitchFamily="34" charset="-120"/>
                <a:ea typeface="微軟正黑體" panose="020B0604030504040204" pitchFamily="34" charset="-120"/>
              </a:rPr>
              <a:t>SimCreator</a:t>
            </a:r>
            <a:r>
              <a:rPr lang="zh-TW" altLang="en-US" sz="2400" dirty="0">
                <a:latin typeface="微軟正黑體" panose="020B0604030504040204" pitchFamily="34" charset="-120"/>
                <a:ea typeface="微軟正黑體" panose="020B0604030504040204" pitchFamily="34" charset="-120"/>
              </a:rPr>
              <a:t>和</a:t>
            </a:r>
            <a:r>
              <a:rPr lang="en-US" altLang="zh-TW" sz="2400" dirty="0" err="1" smtClean="0">
                <a:latin typeface="微軟正黑體" panose="020B0604030504040204" pitchFamily="34" charset="-120"/>
                <a:ea typeface="微軟正黑體" panose="020B0604030504040204" pitchFamily="34" charset="-120"/>
              </a:rPr>
              <a:t>SimVista</a:t>
            </a:r>
            <a:r>
              <a:rPr lang="zh-TW" altLang="en-US" sz="2400" dirty="0" smtClean="0">
                <a:latin typeface="微軟正黑體" panose="020B0604030504040204" pitchFamily="34" charset="-120"/>
                <a:ea typeface="微軟正黑體" panose="020B0604030504040204" pitchFamily="34" charset="-120"/>
              </a:rPr>
              <a:t>軟體生成</a:t>
            </a:r>
            <a:r>
              <a:rPr lang="zh-TW" altLang="en-US" sz="2400" dirty="0">
                <a:latin typeface="微軟正黑體" panose="020B0604030504040204" pitchFamily="34" charset="-120"/>
                <a:ea typeface="微軟正黑體" panose="020B0604030504040204" pitchFamily="34" charset="-120"/>
              </a:rPr>
              <a:t>並協調了各種駕駛環境和交通</a:t>
            </a:r>
            <a:r>
              <a:rPr lang="zh-TW" altLang="en-US" sz="2400" dirty="0" smtClean="0">
                <a:latin typeface="微軟正黑體" panose="020B0604030504040204" pitchFamily="34" charset="-120"/>
                <a:ea typeface="微軟正黑體" panose="020B0604030504040204" pitchFamily="34" charset="-120"/>
              </a:rPr>
              <a:t>場景</a:t>
            </a: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20000"/>
              </a:lnSpc>
              <a:spcBef>
                <a:spcPts val="1000"/>
              </a:spcBef>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非侵入式連續血壓監測</a:t>
            </a:r>
            <a:r>
              <a:rPr lang="zh-TW" altLang="en-US" sz="2400" dirty="0" smtClean="0">
                <a:latin typeface="微軟正黑體" panose="020B0604030504040204" pitchFamily="34" charset="-120"/>
                <a:ea typeface="微軟正黑體" panose="020B0604030504040204" pitchFamily="34" charset="-120"/>
              </a:rPr>
              <a:t>系統測心率</a:t>
            </a:r>
            <a:r>
              <a:rPr lang="en-US" altLang="zh-TW" sz="2400" dirty="0" smtClean="0">
                <a:latin typeface="微軟正黑體" panose="020B0604030504040204" pitchFamily="34" charset="-120"/>
                <a:ea typeface="微軟正黑體" panose="020B0604030504040204" pitchFamily="34" charset="-120"/>
              </a:rPr>
              <a:t>-</a:t>
            </a:r>
            <a:r>
              <a:rPr lang="zh-TW" altLang="en-US" sz="2400" dirty="0" smtClean="0">
                <a:latin typeface="微軟正黑體" panose="020B0604030504040204" pitchFamily="34" charset="-120"/>
                <a:ea typeface="微軟正黑體" panose="020B0604030504040204" pitchFamily="34" charset="-120"/>
              </a:rPr>
              <a:t>安裝</a:t>
            </a:r>
            <a:r>
              <a:rPr lang="zh-TW" altLang="en-US" sz="2400" dirty="0">
                <a:latin typeface="微軟正黑體" panose="020B0604030504040204" pitchFamily="34" charset="-120"/>
                <a:ea typeface="微軟正黑體" panose="020B0604030504040204" pitchFamily="34" charset="-120"/>
              </a:rPr>
              <a:t>在右手中指或無名指上的指套系統（</a:t>
            </a:r>
            <a:r>
              <a:rPr lang="en-US" altLang="zh-TW" sz="2400" dirty="0" err="1">
                <a:latin typeface="微軟正黑體" panose="020B0604030504040204" pitchFamily="34" charset="-120"/>
                <a:ea typeface="微軟正黑體" panose="020B0604030504040204" pitchFamily="34" charset="-120"/>
              </a:rPr>
              <a:t>Finometer</a:t>
            </a:r>
            <a:r>
              <a:rPr lang="zh-TW" altLang="en-US" sz="2400" dirty="0" smtClean="0">
                <a:latin typeface="微軟正黑體" panose="020B0604030504040204" pitchFamily="34" charset="-120"/>
                <a:ea typeface="微軟正黑體" panose="020B0604030504040204" pitchFamily="34" charset="-120"/>
              </a:rPr>
              <a:t>，</a:t>
            </a:r>
            <a:r>
              <a:rPr lang="en-US" altLang="zh-TW" sz="2400" dirty="0" smtClean="0">
                <a:latin typeface="微軟正黑體" panose="020B0604030504040204" pitchFamily="34" charset="-120"/>
                <a:ea typeface="微軟正黑體" panose="020B0604030504040204" pitchFamily="34" charset="-120"/>
              </a:rPr>
              <a:t>FMS</a:t>
            </a:r>
            <a:r>
              <a:rPr lang="zh-TW" altLang="en-US" sz="2400" dirty="0" smtClean="0">
                <a:latin typeface="微軟正黑體" panose="020B0604030504040204" pitchFamily="34" charset="-120"/>
                <a:ea typeface="微軟正黑體" panose="020B0604030504040204" pitchFamily="34" charset="-120"/>
              </a:rPr>
              <a:t>，</a:t>
            </a:r>
            <a:r>
              <a:rPr lang="en-US" altLang="zh-TW" sz="2400" dirty="0" err="1" smtClean="0">
                <a:latin typeface="微軟正黑體" panose="020B0604030504040204" pitchFamily="34" charset="-120"/>
                <a:ea typeface="微軟正黑體" panose="020B0604030504040204" pitchFamily="34" charset="-120"/>
              </a:rPr>
              <a:t>Finapres</a:t>
            </a:r>
            <a:r>
              <a:rPr lang="en-US" altLang="zh-TW" sz="2400" dirty="0" smtClean="0">
                <a:latin typeface="微軟正黑體" panose="020B0604030504040204" pitchFamily="34" charset="-120"/>
                <a:ea typeface="微軟正黑體" panose="020B0604030504040204" pitchFamily="34" charset="-120"/>
              </a:rPr>
              <a:t> </a:t>
            </a:r>
            <a:r>
              <a:rPr lang="en-US" altLang="zh-TW" sz="2400" dirty="0">
                <a:latin typeface="微軟正黑體" panose="020B0604030504040204" pitchFamily="34" charset="-120"/>
                <a:ea typeface="微軟正黑體" panose="020B0604030504040204" pitchFamily="34" charset="-120"/>
              </a:rPr>
              <a:t>Medical Systems BV</a:t>
            </a:r>
            <a:r>
              <a:rPr lang="zh-TW" altLang="en-US" sz="2400" dirty="0">
                <a:latin typeface="微軟正黑體" panose="020B0604030504040204" pitchFamily="34" charset="-120"/>
                <a:ea typeface="微軟正黑體" panose="020B0604030504040204" pitchFamily="34" charset="-120"/>
              </a:rPr>
              <a:t>，荷蘭）以</a:t>
            </a:r>
            <a:r>
              <a:rPr lang="en-US" altLang="zh-TW" sz="2400" dirty="0">
                <a:latin typeface="微軟正黑體" panose="020B0604030504040204" pitchFamily="34" charset="-120"/>
                <a:ea typeface="微軟正黑體" panose="020B0604030504040204" pitchFamily="34" charset="-120"/>
              </a:rPr>
              <a:t>200 Hz</a:t>
            </a:r>
            <a:r>
              <a:rPr lang="zh-TW" altLang="en-US" sz="2400" dirty="0">
                <a:latin typeface="微軟正黑體" panose="020B0604030504040204" pitchFamily="34" charset="-120"/>
                <a:ea typeface="微軟正黑體" panose="020B0604030504040204" pitchFamily="34" charset="-120"/>
              </a:rPr>
              <a:t>的頻率連續測量心率。在每</a:t>
            </a:r>
            <a:r>
              <a:rPr lang="zh-TW" altLang="en-US" sz="2400" dirty="0" smtClean="0">
                <a:latin typeface="微軟正黑體" panose="020B0604030504040204" pitchFamily="34" charset="-120"/>
                <a:ea typeface="微軟正黑體" panose="020B0604030504040204" pitchFamily="34" charset="-120"/>
              </a:rPr>
              <a:t>個實驗開始</a:t>
            </a:r>
            <a:r>
              <a:rPr lang="zh-TW" altLang="en-US" sz="2400" dirty="0">
                <a:latin typeface="微軟正黑體" panose="020B0604030504040204" pitchFamily="34" charset="-120"/>
                <a:ea typeface="微軟正黑體" panose="020B0604030504040204" pitchFamily="34" charset="-120"/>
              </a:rPr>
              <a:t>時對心率監測器進行校準。</a:t>
            </a:r>
          </a:p>
          <a:p>
            <a:pPr marL="342900" indent="-342900">
              <a:lnSpc>
                <a:spcPct val="120000"/>
              </a:lnSpc>
              <a:spcBef>
                <a:spcPts val="1000"/>
              </a:spcBef>
              <a:buFont typeface="Arial" panose="020B0604020202020204" pitchFamily="34" charset="0"/>
              <a:buChar char="•"/>
            </a:pPr>
            <a:endParaRPr lang="en-US" altLang="zh-TW" sz="2400" dirty="0" smtClean="0">
              <a:latin typeface="微軟正黑體" panose="020B0604030504040204" pitchFamily="34" charset="-120"/>
              <a:ea typeface="微軟正黑體" panose="020B0604030504040204" pitchFamily="34" charset="-120"/>
            </a:endParaRPr>
          </a:p>
        </p:txBody>
      </p:sp>
      <p:sp>
        <p:nvSpPr>
          <p:cNvPr id="3" name="文字方塊 2"/>
          <p:cNvSpPr txBox="1"/>
          <p:nvPr/>
        </p:nvSpPr>
        <p:spPr>
          <a:xfrm>
            <a:off x="716436" y="509047"/>
            <a:ext cx="3563331" cy="707886"/>
          </a:xfrm>
          <a:prstGeom prst="rect">
            <a:avLst/>
          </a:prstGeom>
          <a:noFill/>
        </p:spPr>
        <p:txBody>
          <a:bodyPr wrap="square" rtlCol="0">
            <a:spAutoFit/>
          </a:bodyPr>
          <a:lstStyle/>
          <a:p>
            <a:r>
              <a:rPr lang="zh-TW" altLang="en-US" sz="4000" b="1" dirty="0" smtClean="0">
                <a:latin typeface="微軟正黑體" panose="020B0604030504040204" pitchFamily="34" charset="-120"/>
                <a:ea typeface="微軟正黑體" panose="020B0604030504040204" pitchFamily="34" charset="-120"/>
              </a:rPr>
              <a:t>使用儀器</a:t>
            </a:r>
            <a:endParaRPr lang="zh-TW" altLang="en-US" sz="4000" b="1" dirty="0">
              <a:latin typeface="微軟正黑體" panose="020B0604030504040204" pitchFamily="34" charset="-120"/>
              <a:ea typeface="微軟正黑體" panose="020B0604030504040204" pitchFamily="34" charset="-120"/>
            </a:endParaRPr>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44FB8EC-8959-441E-ADB3-308DB1B5389D}" type="slidenum">
              <a:rPr lang="zh-TW" altLang="en-US" smtClean="0"/>
              <a:t>9</a:t>
            </a:fld>
            <a:endParaRPr lang="zh-TW" altLang="en-US"/>
          </a:p>
        </p:txBody>
      </p:sp>
      <p:pic>
        <p:nvPicPr>
          <p:cNvPr id="5" name="Picture 2" descr="CareTaker Wireless Continuous Blood Pressure and Heart Rate Monitor... |  Download Scientific Diagra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48248" y="79457"/>
            <a:ext cx="2335979" cy="22749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9083316"/>
      </p:ext>
    </p:extLst>
  </p:cSld>
  <p:clrMapOvr>
    <a:masterClrMapping/>
  </p:clrMapOvr>
  <p:timing>
    <p:tnLst>
      <p:par>
        <p:cTn id="1" dur="indefinite" restart="never" nodeType="tmRoot"/>
      </p:par>
    </p:tnLst>
  </p:timing>
</p:sld>
</file>

<file path=ppt/theme/theme1.xml><?xml version="1.0" encoding="utf-8"?>
<a:theme xmlns:a="http://schemas.openxmlformats.org/drawingml/2006/main" name="回顧">
  <a:themeElements>
    <a:clrScheme name="回顧">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回顧">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2136</TotalTime>
  <Words>1920</Words>
  <Application>Microsoft Office PowerPoint</Application>
  <PresentationFormat>寬螢幕</PresentationFormat>
  <Paragraphs>140</Paragraphs>
  <Slides>17</Slides>
  <Notes>3</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17</vt:i4>
      </vt:variant>
    </vt:vector>
  </HeadingPairs>
  <TitlesOfParts>
    <vt:vector size="26" baseType="lpstr">
      <vt:lpstr>微軟正黑體</vt:lpstr>
      <vt:lpstr>新細明體</vt:lpstr>
      <vt:lpstr>Arial</vt:lpstr>
      <vt:lpstr>Calibri</vt:lpstr>
      <vt:lpstr>Calibri Light</vt:lpstr>
      <vt:lpstr>Cambria Math</vt:lpstr>
      <vt:lpstr>Times New Roman</vt:lpstr>
      <vt:lpstr>Wingdings</vt:lpstr>
      <vt:lpstr>回顧</vt:lpstr>
      <vt:lpstr>Distraction and task engagement How interesting and boring information impact driving performance and subjective and physiological responses</vt:lpstr>
      <vt:lpstr>簡介</vt:lpstr>
      <vt:lpstr>PowerPoint 簡報</vt:lpstr>
      <vt:lpstr>方法</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車輛設計方法： 深入審核以了解年長駕駛員的需求</dc:title>
  <dc:creator>user</dc:creator>
  <cp:lastModifiedBy>user</cp:lastModifiedBy>
  <cp:revision>175</cp:revision>
  <dcterms:created xsi:type="dcterms:W3CDTF">2020-10-05T14:04:08Z</dcterms:created>
  <dcterms:modified xsi:type="dcterms:W3CDTF">2020-11-06T06:22:32Z</dcterms:modified>
</cp:coreProperties>
</file>